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19"/>
  </p:notesMasterIdLst>
  <p:sldIdLst>
    <p:sldId id="358" r:id="rId2"/>
    <p:sldId id="476" r:id="rId3"/>
    <p:sldId id="455" r:id="rId4"/>
    <p:sldId id="478" r:id="rId5"/>
    <p:sldId id="472" r:id="rId6"/>
    <p:sldId id="469" r:id="rId7"/>
    <p:sldId id="456" r:id="rId8"/>
    <p:sldId id="471" r:id="rId9"/>
    <p:sldId id="480" r:id="rId10"/>
    <p:sldId id="481" r:id="rId11"/>
    <p:sldId id="552" r:id="rId12"/>
    <p:sldId id="479" r:id="rId13"/>
    <p:sldId id="475" r:id="rId14"/>
    <p:sldId id="505" r:id="rId15"/>
    <p:sldId id="506" r:id="rId16"/>
    <p:sldId id="507" r:id="rId17"/>
    <p:sldId id="509" r:id="rId18"/>
    <p:sldId id="510" r:id="rId19"/>
    <p:sldId id="511" r:id="rId20"/>
    <p:sldId id="512" r:id="rId21"/>
    <p:sldId id="513" r:id="rId22"/>
    <p:sldId id="515" r:id="rId23"/>
    <p:sldId id="514" r:id="rId24"/>
    <p:sldId id="516" r:id="rId25"/>
    <p:sldId id="518" r:id="rId26"/>
    <p:sldId id="517" r:id="rId27"/>
    <p:sldId id="519" r:id="rId28"/>
    <p:sldId id="521" r:id="rId29"/>
    <p:sldId id="522" r:id="rId30"/>
    <p:sldId id="523" r:id="rId31"/>
    <p:sldId id="524" r:id="rId32"/>
    <p:sldId id="525" r:id="rId33"/>
    <p:sldId id="526" r:id="rId34"/>
    <p:sldId id="527" r:id="rId35"/>
    <p:sldId id="529" r:id="rId36"/>
    <p:sldId id="553" r:id="rId37"/>
    <p:sldId id="530" r:id="rId38"/>
    <p:sldId id="531" r:id="rId39"/>
    <p:sldId id="532" r:id="rId40"/>
    <p:sldId id="533" r:id="rId41"/>
    <p:sldId id="534" r:id="rId42"/>
    <p:sldId id="535" r:id="rId43"/>
    <p:sldId id="539" r:id="rId44"/>
    <p:sldId id="540" r:id="rId45"/>
    <p:sldId id="541" r:id="rId46"/>
    <p:sldId id="536" r:id="rId47"/>
    <p:sldId id="537" r:id="rId48"/>
    <p:sldId id="538" r:id="rId49"/>
    <p:sldId id="542" r:id="rId50"/>
    <p:sldId id="543" r:id="rId51"/>
    <p:sldId id="544" r:id="rId52"/>
    <p:sldId id="545" r:id="rId53"/>
    <p:sldId id="546" r:id="rId54"/>
    <p:sldId id="547" r:id="rId55"/>
    <p:sldId id="548" r:id="rId56"/>
    <p:sldId id="549" r:id="rId57"/>
    <p:sldId id="551" r:id="rId58"/>
    <p:sldId id="587" r:id="rId59"/>
    <p:sldId id="554" r:id="rId60"/>
    <p:sldId id="555" r:id="rId61"/>
    <p:sldId id="556" r:id="rId62"/>
    <p:sldId id="557" r:id="rId63"/>
    <p:sldId id="558" r:id="rId64"/>
    <p:sldId id="559" r:id="rId65"/>
    <p:sldId id="560" r:id="rId66"/>
    <p:sldId id="561" r:id="rId67"/>
    <p:sldId id="562" r:id="rId68"/>
    <p:sldId id="564" r:id="rId69"/>
    <p:sldId id="565" r:id="rId70"/>
    <p:sldId id="566" r:id="rId71"/>
    <p:sldId id="567" r:id="rId72"/>
    <p:sldId id="571" r:id="rId73"/>
    <p:sldId id="568" r:id="rId74"/>
    <p:sldId id="569" r:id="rId75"/>
    <p:sldId id="570" r:id="rId76"/>
    <p:sldId id="563" r:id="rId77"/>
    <p:sldId id="572" r:id="rId78"/>
    <p:sldId id="573" r:id="rId79"/>
    <p:sldId id="574" r:id="rId80"/>
    <p:sldId id="575" r:id="rId81"/>
    <p:sldId id="578" r:id="rId82"/>
    <p:sldId id="576" r:id="rId83"/>
    <p:sldId id="577" r:id="rId84"/>
    <p:sldId id="579" r:id="rId85"/>
    <p:sldId id="580" r:id="rId86"/>
    <p:sldId id="581" r:id="rId87"/>
    <p:sldId id="582" r:id="rId88"/>
    <p:sldId id="583" r:id="rId89"/>
    <p:sldId id="584" r:id="rId90"/>
    <p:sldId id="585" r:id="rId91"/>
    <p:sldId id="586" r:id="rId92"/>
    <p:sldId id="588" r:id="rId93"/>
    <p:sldId id="589" r:id="rId94"/>
    <p:sldId id="590" r:id="rId95"/>
    <p:sldId id="591" r:id="rId96"/>
    <p:sldId id="592" r:id="rId97"/>
    <p:sldId id="593" r:id="rId98"/>
    <p:sldId id="594" r:id="rId99"/>
    <p:sldId id="595" r:id="rId100"/>
    <p:sldId id="596" r:id="rId101"/>
    <p:sldId id="597" r:id="rId102"/>
    <p:sldId id="598" r:id="rId103"/>
    <p:sldId id="599" r:id="rId104"/>
    <p:sldId id="600" r:id="rId105"/>
    <p:sldId id="601" r:id="rId106"/>
    <p:sldId id="602" r:id="rId107"/>
    <p:sldId id="603" r:id="rId108"/>
    <p:sldId id="604" r:id="rId109"/>
    <p:sldId id="606" r:id="rId110"/>
    <p:sldId id="607" r:id="rId111"/>
    <p:sldId id="608" r:id="rId112"/>
    <p:sldId id="605" r:id="rId113"/>
    <p:sldId id="609" r:id="rId114"/>
    <p:sldId id="611" r:id="rId115"/>
    <p:sldId id="610" r:id="rId116"/>
    <p:sldId id="613" r:id="rId117"/>
    <p:sldId id="612" r:id="rId11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5"/>
    <p:restoredTop sz="85242"/>
  </p:normalViewPr>
  <p:slideViewPr>
    <p:cSldViewPr snapToGrid="0" snapToObjects="1">
      <p:cViewPr varScale="1">
        <p:scale>
          <a:sx n="54" d="100"/>
          <a:sy n="54" d="100"/>
        </p:scale>
        <p:origin x="6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presProps" Target="presProps.xml"/><Relationship Id="rId121" Type="http://schemas.openxmlformats.org/officeDocument/2006/relationships/viewProps" Target="viewProps.xml"/><Relationship Id="rId122" Type="http://schemas.openxmlformats.org/officeDocument/2006/relationships/theme" Target="theme/theme1.xml"/><Relationship Id="rId12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notesMaster" Target="notesMasters/notesMaster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5/2/19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512928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977905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79522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1180384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629823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568672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1040652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253826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6700282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341905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452221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526277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477424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1628037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13049028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1647186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707148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7316514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3931598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002916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344936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325467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897509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17850238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480514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516153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2118933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11706915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1605893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807385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6596007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869012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56</a:t>
            </a:fld>
            <a:endParaRPr lang="en-US"/>
          </a:p>
        </p:txBody>
      </p:sp>
    </p:spTree>
    <p:extLst>
      <p:ext uri="{BB962C8B-B14F-4D97-AF65-F5344CB8AC3E}">
        <p14:creationId xmlns:p14="http://schemas.microsoft.com/office/powerpoint/2010/main" val="13519768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57</a:t>
            </a:fld>
            <a:endParaRPr lang="en-US"/>
          </a:p>
        </p:txBody>
      </p:sp>
    </p:spTree>
    <p:extLst>
      <p:ext uri="{BB962C8B-B14F-4D97-AF65-F5344CB8AC3E}">
        <p14:creationId xmlns:p14="http://schemas.microsoft.com/office/powerpoint/2010/main" val="156874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58</a:t>
            </a:fld>
            <a:endParaRPr lang="en-US"/>
          </a:p>
        </p:txBody>
      </p:sp>
    </p:spTree>
    <p:extLst>
      <p:ext uri="{BB962C8B-B14F-4D97-AF65-F5344CB8AC3E}">
        <p14:creationId xmlns:p14="http://schemas.microsoft.com/office/powerpoint/2010/main" val="8057182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60</a:t>
            </a:fld>
            <a:endParaRPr lang="en-US"/>
          </a:p>
        </p:txBody>
      </p:sp>
    </p:spTree>
    <p:extLst>
      <p:ext uri="{BB962C8B-B14F-4D97-AF65-F5344CB8AC3E}">
        <p14:creationId xmlns:p14="http://schemas.microsoft.com/office/powerpoint/2010/main" val="3751343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813564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62</a:t>
            </a:fld>
            <a:endParaRPr lang="en-US"/>
          </a:p>
        </p:txBody>
      </p:sp>
    </p:spTree>
    <p:extLst>
      <p:ext uri="{BB962C8B-B14F-4D97-AF65-F5344CB8AC3E}">
        <p14:creationId xmlns:p14="http://schemas.microsoft.com/office/powerpoint/2010/main" val="12189886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63088705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64</a:t>
            </a:fld>
            <a:endParaRPr lang="en-US"/>
          </a:p>
        </p:txBody>
      </p:sp>
    </p:spTree>
    <p:extLst>
      <p:ext uri="{BB962C8B-B14F-4D97-AF65-F5344CB8AC3E}">
        <p14:creationId xmlns:p14="http://schemas.microsoft.com/office/powerpoint/2010/main" val="7433218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65</a:t>
            </a:fld>
            <a:endParaRPr lang="en-US"/>
          </a:p>
        </p:txBody>
      </p:sp>
    </p:spTree>
    <p:extLst>
      <p:ext uri="{BB962C8B-B14F-4D97-AF65-F5344CB8AC3E}">
        <p14:creationId xmlns:p14="http://schemas.microsoft.com/office/powerpoint/2010/main" val="572108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66</a:t>
            </a:fld>
            <a:endParaRPr lang="en-US"/>
          </a:p>
        </p:txBody>
      </p:sp>
    </p:spTree>
    <p:extLst>
      <p:ext uri="{BB962C8B-B14F-4D97-AF65-F5344CB8AC3E}">
        <p14:creationId xmlns:p14="http://schemas.microsoft.com/office/powerpoint/2010/main" val="6253563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67</a:t>
            </a:fld>
            <a:endParaRPr lang="en-US"/>
          </a:p>
        </p:txBody>
      </p:sp>
    </p:spTree>
    <p:extLst>
      <p:ext uri="{BB962C8B-B14F-4D97-AF65-F5344CB8AC3E}">
        <p14:creationId xmlns:p14="http://schemas.microsoft.com/office/powerpoint/2010/main" val="5408134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3022900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69</a:t>
            </a:fld>
            <a:endParaRPr lang="en-US"/>
          </a:p>
        </p:txBody>
      </p:sp>
    </p:spTree>
    <p:extLst>
      <p:ext uri="{BB962C8B-B14F-4D97-AF65-F5344CB8AC3E}">
        <p14:creationId xmlns:p14="http://schemas.microsoft.com/office/powerpoint/2010/main" val="15407463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11705708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71</a:t>
            </a:fld>
            <a:endParaRPr lang="en-US"/>
          </a:p>
        </p:txBody>
      </p:sp>
    </p:spTree>
    <p:extLst>
      <p:ext uri="{BB962C8B-B14F-4D97-AF65-F5344CB8AC3E}">
        <p14:creationId xmlns:p14="http://schemas.microsoft.com/office/powerpoint/2010/main" val="2369888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72</a:t>
            </a:fld>
            <a:endParaRPr lang="en-US"/>
          </a:p>
        </p:txBody>
      </p:sp>
    </p:spTree>
    <p:extLst>
      <p:ext uri="{BB962C8B-B14F-4D97-AF65-F5344CB8AC3E}">
        <p14:creationId xmlns:p14="http://schemas.microsoft.com/office/powerpoint/2010/main" val="83833733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73</a:t>
            </a:fld>
            <a:endParaRPr lang="en-US"/>
          </a:p>
        </p:txBody>
      </p:sp>
    </p:spTree>
    <p:extLst>
      <p:ext uri="{BB962C8B-B14F-4D97-AF65-F5344CB8AC3E}">
        <p14:creationId xmlns:p14="http://schemas.microsoft.com/office/powerpoint/2010/main" val="928261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20389776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75</a:t>
            </a:fld>
            <a:endParaRPr lang="en-US"/>
          </a:p>
        </p:txBody>
      </p:sp>
    </p:spTree>
    <p:extLst>
      <p:ext uri="{BB962C8B-B14F-4D97-AF65-F5344CB8AC3E}">
        <p14:creationId xmlns:p14="http://schemas.microsoft.com/office/powerpoint/2010/main" val="186554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7</a:t>
            </a:fld>
            <a:endParaRPr lang="en-US"/>
          </a:p>
        </p:txBody>
      </p:sp>
    </p:spTree>
    <p:extLst>
      <p:ext uri="{BB962C8B-B14F-4D97-AF65-F5344CB8AC3E}">
        <p14:creationId xmlns:p14="http://schemas.microsoft.com/office/powerpoint/2010/main" val="16238750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76</a:t>
            </a:fld>
            <a:endParaRPr lang="en-US"/>
          </a:p>
        </p:txBody>
      </p:sp>
    </p:spTree>
    <p:extLst>
      <p:ext uri="{BB962C8B-B14F-4D97-AF65-F5344CB8AC3E}">
        <p14:creationId xmlns:p14="http://schemas.microsoft.com/office/powerpoint/2010/main" val="1721046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77</a:t>
            </a:fld>
            <a:endParaRPr lang="en-US"/>
          </a:p>
        </p:txBody>
      </p:sp>
    </p:spTree>
    <p:extLst>
      <p:ext uri="{BB962C8B-B14F-4D97-AF65-F5344CB8AC3E}">
        <p14:creationId xmlns:p14="http://schemas.microsoft.com/office/powerpoint/2010/main" val="20536999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78</a:t>
            </a:fld>
            <a:endParaRPr lang="en-US"/>
          </a:p>
        </p:txBody>
      </p:sp>
    </p:spTree>
    <p:extLst>
      <p:ext uri="{BB962C8B-B14F-4D97-AF65-F5344CB8AC3E}">
        <p14:creationId xmlns:p14="http://schemas.microsoft.com/office/powerpoint/2010/main" val="1329537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79</a:t>
            </a:fld>
            <a:endParaRPr lang="en-US"/>
          </a:p>
        </p:txBody>
      </p:sp>
    </p:spTree>
    <p:extLst>
      <p:ext uri="{BB962C8B-B14F-4D97-AF65-F5344CB8AC3E}">
        <p14:creationId xmlns:p14="http://schemas.microsoft.com/office/powerpoint/2010/main" val="26698675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80</a:t>
            </a:fld>
            <a:endParaRPr lang="en-US"/>
          </a:p>
        </p:txBody>
      </p:sp>
    </p:spTree>
    <p:extLst>
      <p:ext uri="{BB962C8B-B14F-4D97-AF65-F5344CB8AC3E}">
        <p14:creationId xmlns:p14="http://schemas.microsoft.com/office/powerpoint/2010/main" val="163981461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81</a:t>
            </a:fld>
            <a:endParaRPr lang="en-US"/>
          </a:p>
        </p:txBody>
      </p:sp>
    </p:spTree>
    <p:extLst>
      <p:ext uri="{BB962C8B-B14F-4D97-AF65-F5344CB8AC3E}">
        <p14:creationId xmlns:p14="http://schemas.microsoft.com/office/powerpoint/2010/main" val="877287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82</a:t>
            </a:fld>
            <a:endParaRPr lang="en-US"/>
          </a:p>
        </p:txBody>
      </p:sp>
    </p:spTree>
    <p:extLst>
      <p:ext uri="{BB962C8B-B14F-4D97-AF65-F5344CB8AC3E}">
        <p14:creationId xmlns:p14="http://schemas.microsoft.com/office/powerpoint/2010/main" val="14069527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83</a:t>
            </a:fld>
            <a:endParaRPr lang="en-US"/>
          </a:p>
        </p:txBody>
      </p:sp>
    </p:spTree>
    <p:extLst>
      <p:ext uri="{BB962C8B-B14F-4D97-AF65-F5344CB8AC3E}">
        <p14:creationId xmlns:p14="http://schemas.microsoft.com/office/powerpoint/2010/main" val="8616633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84</a:t>
            </a:fld>
            <a:endParaRPr lang="en-US"/>
          </a:p>
        </p:txBody>
      </p:sp>
    </p:spTree>
    <p:extLst>
      <p:ext uri="{BB962C8B-B14F-4D97-AF65-F5344CB8AC3E}">
        <p14:creationId xmlns:p14="http://schemas.microsoft.com/office/powerpoint/2010/main" val="13839173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85</a:t>
            </a:fld>
            <a:endParaRPr lang="en-US"/>
          </a:p>
        </p:txBody>
      </p:sp>
    </p:spTree>
    <p:extLst>
      <p:ext uri="{BB962C8B-B14F-4D97-AF65-F5344CB8AC3E}">
        <p14:creationId xmlns:p14="http://schemas.microsoft.com/office/powerpoint/2010/main" val="564543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8</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86</a:t>
            </a:fld>
            <a:endParaRPr lang="en-US"/>
          </a:p>
        </p:txBody>
      </p:sp>
    </p:spTree>
    <p:extLst>
      <p:ext uri="{BB962C8B-B14F-4D97-AF65-F5344CB8AC3E}">
        <p14:creationId xmlns:p14="http://schemas.microsoft.com/office/powerpoint/2010/main" val="141582203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87</a:t>
            </a:fld>
            <a:endParaRPr lang="en-US"/>
          </a:p>
        </p:txBody>
      </p:sp>
    </p:spTree>
    <p:extLst>
      <p:ext uri="{BB962C8B-B14F-4D97-AF65-F5344CB8AC3E}">
        <p14:creationId xmlns:p14="http://schemas.microsoft.com/office/powerpoint/2010/main" val="18972585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88</a:t>
            </a:fld>
            <a:endParaRPr lang="en-US"/>
          </a:p>
        </p:txBody>
      </p:sp>
    </p:spTree>
    <p:extLst>
      <p:ext uri="{BB962C8B-B14F-4D97-AF65-F5344CB8AC3E}">
        <p14:creationId xmlns:p14="http://schemas.microsoft.com/office/powerpoint/2010/main" val="83317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89</a:t>
            </a:fld>
            <a:endParaRPr lang="en-US"/>
          </a:p>
        </p:txBody>
      </p:sp>
    </p:spTree>
    <p:extLst>
      <p:ext uri="{BB962C8B-B14F-4D97-AF65-F5344CB8AC3E}">
        <p14:creationId xmlns:p14="http://schemas.microsoft.com/office/powerpoint/2010/main" val="5963720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90</a:t>
            </a:fld>
            <a:endParaRPr lang="en-US"/>
          </a:p>
        </p:txBody>
      </p:sp>
    </p:spTree>
    <p:extLst>
      <p:ext uri="{BB962C8B-B14F-4D97-AF65-F5344CB8AC3E}">
        <p14:creationId xmlns:p14="http://schemas.microsoft.com/office/powerpoint/2010/main" val="5001572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91</a:t>
            </a:fld>
            <a:endParaRPr lang="en-US"/>
          </a:p>
        </p:txBody>
      </p:sp>
    </p:spTree>
    <p:extLst>
      <p:ext uri="{BB962C8B-B14F-4D97-AF65-F5344CB8AC3E}">
        <p14:creationId xmlns:p14="http://schemas.microsoft.com/office/powerpoint/2010/main" val="171023887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93</a:t>
            </a:fld>
            <a:endParaRPr lang="en-US"/>
          </a:p>
        </p:txBody>
      </p:sp>
    </p:spTree>
    <p:extLst>
      <p:ext uri="{BB962C8B-B14F-4D97-AF65-F5344CB8AC3E}">
        <p14:creationId xmlns:p14="http://schemas.microsoft.com/office/powerpoint/2010/main" val="2821215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95</a:t>
            </a:fld>
            <a:endParaRPr lang="en-US"/>
          </a:p>
        </p:txBody>
      </p:sp>
    </p:spTree>
    <p:extLst>
      <p:ext uri="{BB962C8B-B14F-4D97-AF65-F5344CB8AC3E}">
        <p14:creationId xmlns:p14="http://schemas.microsoft.com/office/powerpoint/2010/main" val="191738376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96</a:t>
            </a:fld>
            <a:endParaRPr lang="en-US"/>
          </a:p>
        </p:txBody>
      </p:sp>
    </p:spTree>
    <p:extLst>
      <p:ext uri="{BB962C8B-B14F-4D97-AF65-F5344CB8AC3E}">
        <p14:creationId xmlns:p14="http://schemas.microsoft.com/office/powerpoint/2010/main" val="11211253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97</a:t>
            </a:fld>
            <a:endParaRPr lang="en-US"/>
          </a:p>
        </p:txBody>
      </p:sp>
    </p:spTree>
    <p:extLst>
      <p:ext uri="{BB962C8B-B14F-4D97-AF65-F5344CB8AC3E}">
        <p14:creationId xmlns:p14="http://schemas.microsoft.com/office/powerpoint/2010/main" val="425764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21776704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98</a:t>
            </a:fld>
            <a:endParaRPr lang="en-US"/>
          </a:p>
        </p:txBody>
      </p:sp>
    </p:spTree>
    <p:extLst>
      <p:ext uri="{BB962C8B-B14F-4D97-AF65-F5344CB8AC3E}">
        <p14:creationId xmlns:p14="http://schemas.microsoft.com/office/powerpoint/2010/main" val="3267067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99</a:t>
            </a:fld>
            <a:endParaRPr lang="en-US"/>
          </a:p>
        </p:txBody>
      </p:sp>
    </p:spTree>
    <p:extLst>
      <p:ext uri="{BB962C8B-B14F-4D97-AF65-F5344CB8AC3E}">
        <p14:creationId xmlns:p14="http://schemas.microsoft.com/office/powerpoint/2010/main" val="14680051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100</a:t>
            </a:fld>
            <a:endParaRPr lang="en-US"/>
          </a:p>
        </p:txBody>
      </p:sp>
    </p:spTree>
    <p:extLst>
      <p:ext uri="{BB962C8B-B14F-4D97-AF65-F5344CB8AC3E}">
        <p14:creationId xmlns:p14="http://schemas.microsoft.com/office/powerpoint/2010/main" val="4630238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101</a:t>
            </a:fld>
            <a:endParaRPr lang="en-US"/>
          </a:p>
        </p:txBody>
      </p:sp>
    </p:spTree>
    <p:extLst>
      <p:ext uri="{BB962C8B-B14F-4D97-AF65-F5344CB8AC3E}">
        <p14:creationId xmlns:p14="http://schemas.microsoft.com/office/powerpoint/2010/main" val="84501657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102</a:t>
            </a:fld>
            <a:endParaRPr lang="en-US"/>
          </a:p>
        </p:txBody>
      </p:sp>
    </p:spTree>
    <p:extLst>
      <p:ext uri="{BB962C8B-B14F-4D97-AF65-F5344CB8AC3E}">
        <p14:creationId xmlns:p14="http://schemas.microsoft.com/office/powerpoint/2010/main" val="120219638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103</a:t>
            </a:fld>
            <a:endParaRPr lang="en-US"/>
          </a:p>
        </p:txBody>
      </p:sp>
    </p:spTree>
    <p:extLst>
      <p:ext uri="{BB962C8B-B14F-4D97-AF65-F5344CB8AC3E}">
        <p14:creationId xmlns:p14="http://schemas.microsoft.com/office/powerpoint/2010/main" val="128970149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104</a:t>
            </a:fld>
            <a:endParaRPr lang="en-US"/>
          </a:p>
        </p:txBody>
      </p:sp>
    </p:spTree>
    <p:extLst>
      <p:ext uri="{BB962C8B-B14F-4D97-AF65-F5344CB8AC3E}">
        <p14:creationId xmlns:p14="http://schemas.microsoft.com/office/powerpoint/2010/main" val="19728698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105</a:t>
            </a:fld>
            <a:endParaRPr lang="en-US"/>
          </a:p>
        </p:txBody>
      </p:sp>
    </p:spTree>
    <p:extLst>
      <p:ext uri="{BB962C8B-B14F-4D97-AF65-F5344CB8AC3E}">
        <p14:creationId xmlns:p14="http://schemas.microsoft.com/office/powerpoint/2010/main" val="81821830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106</a:t>
            </a:fld>
            <a:endParaRPr lang="en-US"/>
          </a:p>
        </p:txBody>
      </p:sp>
    </p:spTree>
    <p:extLst>
      <p:ext uri="{BB962C8B-B14F-4D97-AF65-F5344CB8AC3E}">
        <p14:creationId xmlns:p14="http://schemas.microsoft.com/office/powerpoint/2010/main" val="201427435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107</a:t>
            </a:fld>
            <a:endParaRPr lang="en-US"/>
          </a:p>
        </p:txBody>
      </p:sp>
    </p:spTree>
    <p:extLst>
      <p:ext uri="{BB962C8B-B14F-4D97-AF65-F5344CB8AC3E}">
        <p14:creationId xmlns:p14="http://schemas.microsoft.com/office/powerpoint/2010/main" val="370807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36889920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108</a:t>
            </a:fld>
            <a:endParaRPr lang="en-US"/>
          </a:p>
        </p:txBody>
      </p:sp>
    </p:spTree>
    <p:extLst>
      <p:ext uri="{BB962C8B-B14F-4D97-AF65-F5344CB8AC3E}">
        <p14:creationId xmlns:p14="http://schemas.microsoft.com/office/powerpoint/2010/main" val="7778972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109</a:t>
            </a:fld>
            <a:endParaRPr lang="en-US"/>
          </a:p>
        </p:txBody>
      </p:sp>
    </p:spTree>
    <p:extLst>
      <p:ext uri="{BB962C8B-B14F-4D97-AF65-F5344CB8AC3E}">
        <p14:creationId xmlns:p14="http://schemas.microsoft.com/office/powerpoint/2010/main" val="10075327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110</a:t>
            </a:fld>
            <a:endParaRPr lang="en-US"/>
          </a:p>
        </p:txBody>
      </p:sp>
    </p:spTree>
    <p:extLst>
      <p:ext uri="{BB962C8B-B14F-4D97-AF65-F5344CB8AC3E}">
        <p14:creationId xmlns:p14="http://schemas.microsoft.com/office/powerpoint/2010/main" val="12147849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111</a:t>
            </a:fld>
            <a:endParaRPr lang="en-US"/>
          </a:p>
        </p:txBody>
      </p:sp>
    </p:spTree>
    <p:extLst>
      <p:ext uri="{BB962C8B-B14F-4D97-AF65-F5344CB8AC3E}">
        <p14:creationId xmlns:p14="http://schemas.microsoft.com/office/powerpoint/2010/main" val="21076431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112</a:t>
            </a:fld>
            <a:endParaRPr lang="en-US"/>
          </a:p>
        </p:txBody>
      </p:sp>
    </p:spTree>
    <p:extLst>
      <p:ext uri="{BB962C8B-B14F-4D97-AF65-F5344CB8AC3E}">
        <p14:creationId xmlns:p14="http://schemas.microsoft.com/office/powerpoint/2010/main" val="68461444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113</a:t>
            </a:fld>
            <a:endParaRPr lang="en-US"/>
          </a:p>
        </p:txBody>
      </p:sp>
    </p:spTree>
    <p:extLst>
      <p:ext uri="{BB962C8B-B14F-4D97-AF65-F5344CB8AC3E}">
        <p14:creationId xmlns:p14="http://schemas.microsoft.com/office/powerpoint/2010/main" val="114909284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114</a:t>
            </a:fld>
            <a:endParaRPr lang="en-US"/>
          </a:p>
        </p:txBody>
      </p:sp>
    </p:spTree>
    <p:extLst>
      <p:ext uri="{BB962C8B-B14F-4D97-AF65-F5344CB8AC3E}">
        <p14:creationId xmlns:p14="http://schemas.microsoft.com/office/powerpoint/2010/main" val="199889744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115</a:t>
            </a:fld>
            <a:endParaRPr lang="en-US"/>
          </a:p>
        </p:txBody>
      </p:sp>
    </p:spTree>
    <p:extLst>
      <p:ext uri="{BB962C8B-B14F-4D97-AF65-F5344CB8AC3E}">
        <p14:creationId xmlns:p14="http://schemas.microsoft.com/office/powerpoint/2010/main" val="147371534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116</a:t>
            </a:fld>
            <a:endParaRPr lang="en-US"/>
          </a:p>
        </p:txBody>
      </p:sp>
    </p:spTree>
    <p:extLst>
      <p:ext uri="{BB962C8B-B14F-4D97-AF65-F5344CB8AC3E}">
        <p14:creationId xmlns:p14="http://schemas.microsoft.com/office/powerpoint/2010/main" val="6056362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117</a:t>
            </a:fld>
            <a:endParaRPr lang="en-US"/>
          </a:p>
        </p:txBody>
      </p:sp>
    </p:spTree>
    <p:extLst>
      <p:ext uri="{BB962C8B-B14F-4D97-AF65-F5344CB8AC3E}">
        <p14:creationId xmlns:p14="http://schemas.microsoft.com/office/powerpoint/2010/main" val="1559089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2/5/19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2/5/19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2/5/19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hyperlink" Target="https://www.linkedin.com/pulse/basics-starting-running-successful-rd-group-gil-laroy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hyperlink" Target="https://www.glassdoor.com/Reviews/Yahoo-Research-Reviews-EI_IE5807.0,5_KO6,14.htm"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hyperlink" Target="https://www.youtube.com/watch?v=XC31N9KbOEs"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Introducción a </a:t>
            </a:r>
            <a:r>
              <a:rPr lang="es-ES" sz="5800" dirty="0" err="1" smtClean="0"/>
              <a:t>I+D+i</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a:t>Managing Research, Development and Innovation: Managing the Unmanageable, 2010 by Ravi Jain, Harry C. </a:t>
            </a:r>
            <a:r>
              <a:rPr lang="en-US" sz="2400" dirty="0" err="1"/>
              <a:t>Triandis</a:t>
            </a:r>
            <a:r>
              <a:rPr lang="en-US" sz="2400" dirty="0"/>
              <a:t>, Cynthia W. </a:t>
            </a:r>
            <a:r>
              <a:rPr lang="en-US" sz="2400" dirty="0" err="1"/>
              <a:t>Weick</a:t>
            </a:r>
            <a:r>
              <a:rPr lang="en-US" sz="2400" dirty="0"/>
              <a:t> </a:t>
            </a:r>
            <a:endParaRPr lang="en-US" sz="2400" dirty="0" smtClean="0"/>
          </a:p>
          <a:p>
            <a:pPr>
              <a:buClr>
                <a:schemeClr val="accent2"/>
              </a:buClr>
              <a:buFont typeface="Wingdings" charset="2"/>
              <a:buChar char="v"/>
            </a:pPr>
            <a:r>
              <a:rPr lang="en-US" sz="2400" dirty="0"/>
              <a:t>Project Management for Research and Development: Guiding Innovation for Positive R&amp;D Outcomes (Best Practices and Advances in Program Management Series), 2014 by </a:t>
            </a:r>
            <a:r>
              <a:rPr lang="en-US" sz="2400" dirty="0" err="1"/>
              <a:t>Lory</a:t>
            </a:r>
            <a:r>
              <a:rPr lang="en-US" sz="2400" dirty="0"/>
              <a:t> Mitchell Wingate </a:t>
            </a:r>
            <a:endParaRPr lang="en-US" sz="2400" dirty="0" smtClean="0"/>
          </a:p>
          <a:p>
            <a:pPr>
              <a:buClr>
                <a:schemeClr val="accent2"/>
              </a:buClr>
              <a:buFont typeface="Wingdings" charset="2"/>
              <a:buChar char="v"/>
            </a:pPr>
            <a:r>
              <a:rPr lang="en-US" sz="2400" dirty="0" smtClean="0"/>
              <a:t>Managing </a:t>
            </a:r>
            <a:r>
              <a:rPr lang="en-US" sz="2400" dirty="0"/>
              <a:t>Technological </a:t>
            </a:r>
            <a:r>
              <a:rPr lang="en-US" sz="2400" dirty="0" smtClean="0"/>
              <a:t>Innovation. Competitive </a:t>
            </a:r>
            <a:r>
              <a:rPr lang="en-US" sz="2400" dirty="0"/>
              <a:t>Advantage from Change, 3rd </a:t>
            </a:r>
            <a:r>
              <a:rPr lang="en-US" sz="2400" dirty="0" smtClean="0"/>
              <a:t>Edition. </a:t>
            </a:r>
            <a:r>
              <a:rPr lang="en-US" sz="2400" dirty="0"/>
              <a:t>Frederick Betz - </a:t>
            </a:r>
            <a:r>
              <a:rPr lang="en-US" sz="2400" dirty="0" smtClean="0"/>
              <a:t>Wiley-</a:t>
            </a:r>
            <a:r>
              <a:rPr lang="en-US" sz="2400" dirty="0" err="1" smtClean="0"/>
              <a:t>Interscience</a:t>
            </a:r>
            <a:r>
              <a:rPr lang="en-US" sz="2400" dirty="0" smtClean="0"/>
              <a:t> </a:t>
            </a:r>
            <a:r>
              <a:rPr lang="en-US" sz="2400" dirty="0"/>
              <a:t>(2011)</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dirty="0"/>
          </a:p>
        </p:txBody>
      </p:sp>
    </p:spTree>
    <p:extLst>
      <p:ext uri="{BB962C8B-B14F-4D97-AF65-F5344CB8AC3E}">
        <p14:creationId xmlns:p14="http://schemas.microsoft.com/office/powerpoint/2010/main" val="124660011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100</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ATRIBUTOS DE TRABAJO</a:t>
            </a:r>
            <a:endParaRPr lang="en-US" sz="4000" dirty="0"/>
          </a:p>
        </p:txBody>
      </p:sp>
      <p:sp>
        <p:nvSpPr>
          <p:cNvPr id="5" name="Marcador de contenido 3"/>
          <p:cNvSpPr txBox="1">
            <a:spLocks/>
          </p:cNvSpPr>
          <p:nvPr/>
        </p:nvSpPr>
        <p:spPr>
          <a:xfrm>
            <a:off x="567017" y="1530111"/>
            <a:ext cx="11066366" cy="33563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smtClean="0"/>
              <a:t>Los </a:t>
            </a:r>
            <a:r>
              <a:rPr lang="es-ES_tradnl" sz="2400" dirty="0"/>
              <a:t>trabajos que proporcionan una variedad, autonomía, identidad de tarea y retroalimentación suficientes son más satisfactorios que los trabajos que no tienen estos </a:t>
            </a:r>
            <a:r>
              <a:rPr lang="es-ES_tradnl" sz="2400" dirty="0" smtClean="0"/>
              <a:t>atributos (</a:t>
            </a:r>
            <a:r>
              <a:rPr lang="es-ES_tradnl" sz="2400" dirty="0" err="1"/>
              <a:t>Hackman</a:t>
            </a:r>
            <a:r>
              <a:rPr lang="es-ES_tradnl" sz="2400" dirty="0"/>
              <a:t> y </a:t>
            </a:r>
            <a:r>
              <a:rPr lang="es-ES_tradnl" sz="2400" dirty="0" smtClean="0"/>
              <a:t>Oldham, 1980). </a:t>
            </a:r>
          </a:p>
          <a:p>
            <a:pPr>
              <a:spcBef>
                <a:spcPts val="300"/>
              </a:spcBef>
              <a:spcAft>
                <a:spcPts val="300"/>
              </a:spcAft>
              <a:buClr>
                <a:schemeClr val="tx1"/>
              </a:buClr>
              <a:buFont typeface="Arial" charset="0"/>
              <a:buChar char="•"/>
            </a:pPr>
            <a:r>
              <a:rPr lang="es-ES_tradnl" sz="2400" dirty="0" smtClean="0"/>
              <a:t>La </a:t>
            </a:r>
            <a:r>
              <a:rPr lang="es-ES_tradnl" sz="2400" b="1" dirty="0"/>
              <a:t>variedad</a:t>
            </a:r>
            <a:r>
              <a:rPr lang="es-ES_tradnl" sz="2400" dirty="0"/>
              <a:t> se refiere a la capacidad de realizar diferentes trabajos en el sitio de trabajo en particular. </a:t>
            </a:r>
            <a:endParaRPr lang="es-ES_tradnl" sz="2400" dirty="0" smtClean="0"/>
          </a:p>
          <a:p>
            <a:pPr>
              <a:spcBef>
                <a:spcPts val="300"/>
              </a:spcBef>
              <a:spcAft>
                <a:spcPts val="300"/>
              </a:spcAft>
              <a:buClr>
                <a:schemeClr val="tx1"/>
              </a:buClr>
              <a:buFont typeface="Arial" charset="0"/>
              <a:buChar char="•"/>
            </a:pPr>
            <a:r>
              <a:rPr lang="es-ES_tradnl" sz="2400" dirty="0"/>
              <a:t>La </a:t>
            </a:r>
            <a:r>
              <a:rPr lang="es-ES_tradnl" sz="2400" b="1" dirty="0"/>
              <a:t>autonomía</a:t>
            </a:r>
            <a:r>
              <a:rPr lang="es-ES_tradnl" sz="2400" dirty="0"/>
              <a:t> se refiere a la capacidad de decidir por sí mismo lo que se debe hacer. </a:t>
            </a:r>
            <a:endParaRPr lang="es-ES_tradnl" sz="2400" dirty="0" smtClean="0"/>
          </a:p>
          <a:p>
            <a:pPr>
              <a:spcBef>
                <a:spcPts val="300"/>
              </a:spcBef>
              <a:spcAft>
                <a:spcPts val="300"/>
              </a:spcAft>
              <a:buClr>
                <a:schemeClr val="tx1"/>
              </a:buClr>
              <a:buFont typeface="Arial" charset="0"/>
              <a:buChar char="•"/>
            </a:pPr>
            <a:r>
              <a:rPr lang="es-ES_tradnl" sz="2400" dirty="0" smtClean="0"/>
              <a:t>La </a:t>
            </a:r>
            <a:r>
              <a:rPr lang="es-ES_tradnl" sz="2400" b="1" dirty="0"/>
              <a:t>identidad</a:t>
            </a:r>
            <a:r>
              <a:rPr lang="es-ES_tradnl" sz="2400" dirty="0"/>
              <a:t> de tarea se refiere a tener un trabajo que se puede identificar como </a:t>
            </a:r>
            <a:r>
              <a:rPr lang="es-ES_tradnl" sz="2400" dirty="0" smtClean="0"/>
              <a:t>una unidad </a:t>
            </a:r>
            <a:r>
              <a:rPr lang="es-ES_tradnl" sz="2400" dirty="0"/>
              <a:t>distinta. Por ejemplo, completar un proyecto de investigación en particular, o decir que este descubrimiento en particular está asociado con este individuo en particular, le da a la actividad específica más identidad de tarea porque esa actividad puede estar asociada con el nombre del investigador. </a:t>
            </a:r>
            <a:endParaRPr lang="es-ES_tradnl" sz="2400" dirty="0" smtClean="0"/>
          </a:p>
          <a:p>
            <a:pPr>
              <a:spcBef>
                <a:spcPts val="300"/>
              </a:spcBef>
              <a:spcAft>
                <a:spcPts val="300"/>
              </a:spcAft>
              <a:buClr>
                <a:schemeClr val="tx1"/>
              </a:buClr>
              <a:buFont typeface="Arial" charset="0"/>
              <a:buChar char="•"/>
            </a:pPr>
            <a:r>
              <a:rPr lang="es-ES_tradnl" sz="2400" dirty="0" smtClean="0"/>
              <a:t>La </a:t>
            </a:r>
            <a:r>
              <a:rPr lang="es-ES_tradnl" sz="2400" b="1" dirty="0"/>
              <a:t>retroalimentación</a:t>
            </a:r>
            <a:r>
              <a:rPr lang="es-ES_tradnl" sz="2400" dirty="0"/>
              <a:t> se refiere al conocimiento de </a:t>
            </a:r>
            <a:r>
              <a:rPr lang="es-ES_tradnl" sz="2400" dirty="0" err="1" smtClean="0"/>
              <a:t>qu</a:t>
            </a:r>
            <a:r>
              <a:rPr lang="es-ES" sz="2400" dirty="0" smtClean="0"/>
              <a:t>é tan </a:t>
            </a:r>
            <a:r>
              <a:rPr lang="es-ES_tradnl" sz="2400" dirty="0" smtClean="0"/>
              <a:t>bien uno </a:t>
            </a:r>
            <a:r>
              <a:rPr lang="es-ES_tradnl" sz="2400" dirty="0"/>
              <a:t>está haciendo el trabajo.</a:t>
            </a:r>
          </a:p>
        </p:txBody>
      </p:sp>
    </p:spTree>
    <p:extLst>
      <p:ext uri="{BB962C8B-B14F-4D97-AF65-F5344CB8AC3E}">
        <p14:creationId xmlns:p14="http://schemas.microsoft.com/office/powerpoint/2010/main" val="32073820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101</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ATRIBUTOS DE TRABAJO</a:t>
            </a:r>
            <a:endParaRPr lang="en-US" sz="4000" dirty="0"/>
          </a:p>
        </p:txBody>
      </p:sp>
      <p:sp>
        <p:nvSpPr>
          <p:cNvPr id="5" name="Marcador de contenido 3"/>
          <p:cNvSpPr txBox="1">
            <a:spLocks/>
          </p:cNvSpPr>
          <p:nvPr/>
        </p:nvSpPr>
        <p:spPr>
          <a:xfrm>
            <a:off x="613800" y="1725283"/>
            <a:ext cx="10972800" cy="33563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Si bien el campo de I + D tiene sus propias frustraciones, aproximadamente el 80 por ciento de los investigadores encuestados en 2005 indicaron que están satisfechos con su posición actual. </a:t>
            </a:r>
            <a:endParaRPr lang="es-ES_tradnl" sz="2400" dirty="0" smtClean="0"/>
          </a:p>
          <a:p>
            <a:pPr>
              <a:spcBef>
                <a:spcPts val="600"/>
              </a:spcBef>
              <a:spcAft>
                <a:spcPts val="600"/>
              </a:spcAft>
              <a:buClr>
                <a:schemeClr val="tx1"/>
              </a:buClr>
              <a:buFont typeface="Arial" charset="0"/>
              <a:buChar char="•"/>
            </a:pPr>
            <a:r>
              <a:rPr lang="es-ES_tradnl" sz="2400" dirty="0" smtClean="0"/>
              <a:t>El </a:t>
            </a:r>
            <a:r>
              <a:rPr lang="es-ES_tradnl" sz="2400" dirty="0"/>
              <a:t>factor más importante en la satisfacción laboral fue la naturaleza independiente del trabajo de un investigador (</a:t>
            </a:r>
            <a:r>
              <a:rPr lang="es-ES_tradnl" sz="2400" dirty="0" err="1"/>
              <a:t>Studt</a:t>
            </a:r>
            <a:r>
              <a:rPr lang="es-ES_tradnl" sz="2400" dirty="0"/>
              <a:t>, 2007).</a:t>
            </a:r>
          </a:p>
        </p:txBody>
      </p:sp>
    </p:spTree>
    <p:extLst>
      <p:ext uri="{BB962C8B-B14F-4D97-AF65-F5344CB8AC3E}">
        <p14:creationId xmlns:p14="http://schemas.microsoft.com/office/powerpoint/2010/main" val="29865617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102</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UBICACIÓN FÍSICA Y COMUNICACIÓN</a:t>
            </a:r>
            <a:endParaRPr lang="en-US" sz="4000" dirty="0"/>
          </a:p>
        </p:txBody>
      </p:sp>
      <p:sp>
        <p:nvSpPr>
          <p:cNvPr id="5" name="Marcador de contenido 3"/>
          <p:cNvSpPr txBox="1">
            <a:spLocks/>
          </p:cNvSpPr>
          <p:nvPr/>
        </p:nvSpPr>
        <p:spPr>
          <a:xfrm>
            <a:off x="613800" y="1500997"/>
            <a:ext cx="10972800" cy="368419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Otro aspecto del diseño de trabajo </a:t>
            </a:r>
            <a:r>
              <a:rPr lang="es-ES_tradnl" sz="2400" dirty="0" smtClean="0"/>
              <a:t>es la </a:t>
            </a:r>
            <a:r>
              <a:rPr lang="es-ES_tradnl" sz="2400" dirty="0"/>
              <a:t>forma en que los trabajos se ubican físicamente entre sí. </a:t>
            </a:r>
            <a:r>
              <a:rPr lang="es-ES_tradnl" sz="2400" dirty="0" smtClean="0"/>
              <a:t>La </a:t>
            </a:r>
            <a:r>
              <a:rPr lang="es-ES_tradnl" sz="2400" dirty="0"/>
              <a:t>literatura </a:t>
            </a:r>
            <a:r>
              <a:rPr lang="es-ES_tradnl" sz="2400" dirty="0" smtClean="0"/>
              <a:t>indica </a:t>
            </a:r>
            <a:r>
              <a:rPr lang="es-ES_tradnl" sz="2400" dirty="0"/>
              <a:t>que la organización de los </a:t>
            </a:r>
            <a:r>
              <a:rPr lang="es-ES_tradnl" sz="2400" dirty="0" smtClean="0"/>
              <a:t>trabajos, </a:t>
            </a:r>
            <a:r>
              <a:rPr lang="es-ES_tradnl" sz="2400" dirty="0"/>
              <a:t>de tal manera que la comunicación se aumente o </a:t>
            </a:r>
            <a:r>
              <a:rPr lang="es-ES_tradnl" sz="2400" dirty="0" smtClean="0"/>
              <a:t>disminuya, </a:t>
            </a:r>
            <a:r>
              <a:rPr lang="es-ES_tradnl" sz="2400" dirty="0"/>
              <a:t>puede resultar en un mejor desempeño en los trabajos de investigación y desarrollo. </a:t>
            </a:r>
            <a:endParaRPr lang="es-ES_tradnl" sz="2400" dirty="0" smtClean="0"/>
          </a:p>
          <a:p>
            <a:pPr>
              <a:spcBef>
                <a:spcPts val="600"/>
              </a:spcBef>
              <a:spcAft>
                <a:spcPts val="600"/>
              </a:spcAft>
              <a:buClr>
                <a:schemeClr val="tx1"/>
              </a:buClr>
              <a:buFont typeface="Arial" charset="0"/>
              <a:buChar char="•"/>
            </a:pPr>
            <a:r>
              <a:rPr lang="es-ES_tradnl" sz="2400" dirty="0" smtClean="0"/>
              <a:t>Por </a:t>
            </a:r>
            <a:r>
              <a:rPr lang="es-ES_tradnl" sz="2400" dirty="0"/>
              <a:t>ejemplo, Allen (1977) y </a:t>
            </a:r>
            <a:r>
              <a:rPr lang="es-ES_tradnl" sz="2400" dirty="0" err="1"/>
              <a:t>Szilagyi</a:t>
            </a:r>
            <a:r>
              <a:rPr lang="es-ES_tradnl" sz="2400" dirty="0"/>
              <a:t> y </a:t>
            </a:r>
            <a:r>
              <a:rPr lang="es-ES_tradnl" sz="2400" dirty="0" err="1"/>
              <a:t>Holland</a:t>
            </a:r>
            <a:r>
              <a:rPr lang="es-ES_tradnl" sz="2400" dirty="0"/>
              <a:t> (1980) han indicado que la probabilidad de comunicación aumenta </a:t>
            </a:r>
            <a:r>
              <a:rPr lang="es-ES_tradnl" sz="2400" dirty="0" smtClean="0"/>
              <a:t>con </a:t>
            </a:r>
            <a:r>
              <a:rPr lang="es-ES_tradnl" sz="2400" dirty="0"/>
              <a:t>una disminución en la distancia entre </a:t>
            </a:r>
            <a:r>
              <a:rPr lang="es-ES_tradnl" sz="2400" dirty="0" smtClean="0"/>
              <a:t>compañeros.</a:t>
            </a:r>
          </a:p>
          <a:p>
            <a:pPr>
              <a:spcBef>
                <a:spcPts val="600"/>
              </a:spcBef>
              <a:spcAft>
                <a:spcPts val="600"/>
              </a:spcAft>
              <a:buClr>
                <a:schemeClr val="tx1"/>
              </a:buClr>
              <a:buFont typeface="Arial" charset="0"/>
              <a:buChar char="•"/>
            </a:pPr>
            <a:r>
              <a:rPr lang="es-ES_tradnl" sz="2400" dirty="0" smtClean="0"/>
              <a:t>Además</a:t>
            </a:r>
            <a:r>
              <a:rPr lang="es-ES_tradnl" sz="2400" dirty="0"/>
              <a:t>, </a:t>
            </a:r>
            <a:r>
              <a:rPr lang="es-ES_tradnl" sz="2400" dirty="0" err="1"/>
              <a:t>Szilagyi</a:t>
            </a:r>
            <a:r>
              <a:rPr lang="es-ES_tradnl" sz="2400" dirty="0"/>
              <a:t> y </a:t>
            </a:r>
            <a:r>
              <a:rPr lang="es-ES_tradnl" sz="2400" dirty="0" err="1"/>
              <a:t>Holland</a:t>
            </a:r>
            <a:r>
              <a:rPr lang="es-ES_tradnl" sz="2400" dirty="0"/>
              <a:t> (1980) informaron que el aumento de la densidad social </a:t>
            </a:r>
            <a:r>
              <a:rPr lang="es-ES_tradnl" sz="2400" dirty="0" smtClean="0"/>
              <a:t>(muchos </a:t>
            </a:r>
            <a:r>
              <a:rPr lang="es-ES_tradnl" sz="2400" dirty="0"/>
              <a:t>empleados </a:t>
            </a:r>
            <a:r>
              <a:rPr lang="es-ES_tradnl" sz="2400" dirty="0" smtClean="0"/>
              <a:t>en un determinado espacio y </a:t>
            </a:r>
            <a:r>
              <a:rPr lang="es-ES_tradnl" sz="2400" dirty="0"/>
              <a:t>que pueden hablar entre </a:t>
            </a:r>
            <a:r>
              <a:rPr lang="es-ES_tradnl" sz="2400" dirty="0" smtClean="0"/>
              <a:t>sí) </a:t>
            </a:r>
            <a:r>
              <a:rPr lang="es-ES_tradnl" sz="2400" dirty="0"/>
              <a:t>dio lugar a que dichos empleados experimentaran la facilitación de tareas. Los compañeros de trabajo intercambian información mucho más fácilmente; como resultado, fueron más efectivos y también más satisfechos con sus trabajos. También hay un estudio de </a:t>
            </a:r>
            <a:r>
              <a:rPr lang="es-ES_tradnl" sz="2400" dirty="0" err="1"/>
              <a:t>Morton</a:t>
            </a:r>
            <a:r>
              <a:rPr lang="es-ES_tradnl" sz="2400" dirty="0"/>
              <a:t> (1971) que encontró que eliminar las barreras espaciales mejora la comunicación entre los </a:t>
            </a:r>
            <a:r>
              <a:rPr lang="es-ES_tradnl" sz="2400" dirty="0" smtClean="0"/>
              <a:t>innovadores.</a:t>
            </a:r>
            <a:endParaRPr lang="es-ES_tradnl" sz="2400" dirty="0"/>
          </a:p>
        </p:txBody>
      </p:sp>
    </p:spTree>
    <p:extLst>
      <p:ext uri="{BB962C8B-B14F-4D97-AF65-F5344CB8AC3E}">
        <p14:creationId xmlns:p14="http://schemas.microsoft.com/office/powerpoint/2010/main" val="124304891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103</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UBICACIÓN FÍSICA Y COMUNICACIÓN</a:t>
            </a:r>
            <a:endParaRPr lang="en-US" sz="4000" dirty="0"/>
          </a:p>
        </p:txBody>
      </p:sp>
      <p:sp>
        <p:nvSpPr>
          <p:cNvPr id="5" name="Marcador de contenido 3"/>
          <p:cNvSpPr txBox="1">
            <a:spLocks/>
          </p:cNvSpPr>
          <p:nvPr/>
        </p:nvSpPr>
        <p:spPr>
          <a:xfrm>
            <a:off x="613800" y="1541432"/>
            <a:ext cx="10816200" cy="34367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H</a:t>
            </a:r>
            <a:r>
              <a:rPr lang="es-ES_tradnl" sz="2400" dirty="0" smtClean="0"/>
              <a:t>ay </a:t>
            </a:r>
            <a:r>
              <a:rPr lang="es-ES_tradnl" sz="2400" dirty="0"/>
              <a:t>algunos estudios, como el de Thompson (1967), que indican que hay situaciones en las que las barreras son deseables. </a:t>
            </a:r>
            <a:r>
              <a:rPr lang="es-ES_tradnl" sz="2400" dirty="0" smtClean="0"/>
              <a:t>Por </a:t>
            </a:r>
            <a:r>
              <a:rPr lang="es-ES_tradnl" sz="2400" dirty="0"/>
              <a:t>ejemplo, si uno tiene un grupo bastante creativo en una organización burocrática, las barreras físicas entre ese grupo y la organización burocrática pueden ser extremadamente deseables. </a:t>
            </a:r>
            <a:endParaRPr lang="es-ES_tradnl" sz="2400" dirty="0" smtClean="0"/>
          </a:p>
          <a:p>
            <a:pPr>
              <a:spcBef>
                <a:spcPts val="600"/>
              </a:spcBef>
              <a:spcAft>
                <a:spcPts val="600"/>
              </a:spcAft>
              <a:buClr>
                <a:schemeClr val="tx1"/>
              </a:buClr>
              <a:buFont typeface="Arial" charset="0"/>
              <a:buChar char="•"/>
            </a:pPr>
            <a:r>
              <a:rPr lang="es-ES_tradnl" sz="2400" dirty="0" smtClean="0"/>
              <a:t>También </a:t>
            </a:r>
            <a:r>
              <a:rPr lang="es-ES_tradnl" sz="2400" dirty="0"/>
              <a:t>hay diferencias entre los científicos y los ingenieros en la forma en que se comunican (Allen, 1977). Los científicos se comunican a través de la literatura y mediante reuniones profesionales. Pasan mucho tiempo hablando con extraños e intercambiando experiencias. Por otro lado, los ingenieros pasan la mayor parte del tiempo comunicándose con los clientes y proveedores y realizando experimentos reales dentro del laboratorio. La motivación de los dos grupos </a:t>
            </a:r>
            <a:r>
              <a:rPr lang="es-ES_tradnl" sz="2400" dirty="0" smtClean="0"/>
              <a:t>es </a:t>
            </a:r>
            <a:r>
              <a:rPr lang="es-ES_tradnl" sz="2400" dirty="0"/>
              <a:t>diferente porque los científicos son mucho más </a:t>
            </a:r>
            <a:r>
              <a:rPr lang="es-ES_tradnl" sz="2400" dirty="0" smtClean="0"/>
              <a:t>individualistas. En </a:t>
            </a:r>
            <a:r>
              <a:rPr lang="es-ES_tradnl" sz="2400" dirty="0"/>
              <a:t>otras palabras, necesitamos distinguir entre científicos e ingenieros. </a:t>
            </a:r>
            <a:r>
              <a:rPr lang="es-ES_tradnl" sz="2400" dirty="0" smtClean="0"/>
              <a:t>Las motivaciones de </a:t>
            </a:r>
            <a:r>
              <a:rPr lang="es-ES_tradnl" sz="2400" dirty="0"/>
              <a:t>su éxito no son idénticos. Esto tiene implicaciones para la gestión eficaz de una organización de I + D, así como para el diseño del trabajo.</a:t>
            </a:r>
          </a:p>
        </p:txBody>
      </p:sp>
    </p:spTree>
    <p:extLst>
      <p:ext uri="{BB962C8B-B14F-4D97-AF65-F5344CB8AC3E}">
        <p14:creationId xmlns:p14="http://schemas.microsoft.com/office/powerpoint/2010/main" val="93678183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104</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UBICACIÓN FÍSICA Y COMUNICACIÓN</a:t>
            </a:r>
            <a:endParaRPr lang="en-US" sz="4000" dirty="0"/>
          </a:p>
        </p:txBody>
      </p:sp>
      <p:sp>
        <p:nvSpPr>
          <p:cNvPr id="5" name="Marcador de contenido 3"/>
          <p:cNvSpPr txBox="1">
            <a:spLocks/>
          </p:cNvSpPr>
          <p:nvPr/>
        </p:nvSpPr>
        <p:spPr>
          <a:xfrm>
            <a:off x="613800" y="1644950"/>
            <a:ext cx="10972800" cy="34367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Como </a:t>
            </a:r>
            <a:r>
              <a:rPr lang="es-ES_tradnl" sz="2400" dirty="0"/>
              <a:t>se discutió anteriormente, los científicos tienen una tremenda necesidad de autonomía. Además de proporcionar un entorno de gestión de apoyo formal e informal, el personal de I + D debe tener una libertad considerable para modificar y personalizar su entorno de oficina dentro de los recursos disponibles para dichas mejoras. </a:t>
            </a:r>
            <a:endParaRPr lang="es-ES_tradnl" sz="2400" dirty="0" smtClean="0"/>
          </a:p>
          <a:p>
            <a:pPr>
              <a:spcBef>
                <a:spcPts val="600"/>
              </a:spcBef>
              <a:spcAft>
                <a:spcPts val="600"/>
              </a:spcAft>
              <a:buClr>
                <a:schemeClr val="tx1"/>
              </a:buClr>
              <a:buFont typeface="Arial" charset="0"/>
              <a:buChar char="•"/>
            </a:pPr>
            <a:r>
              <a:rPr lang="es-ES_tradnl" sz="2400" dirty="0" smtClean="0"/>
              <a:t>En </a:t>
            </a:r>
            <a:r>
              <a:rPr lang="es-ES_tradnl" sz="2400" dirty="0"/>
              <a:t>el caso del personal de investigación y desarrollo, más que en otros grupos, uno puede encontrar algunas modificaciones y arreglos en la oficina que son inusuales y </a:t>
            </a:r>
            <a:r>
              <a:rPr lang="es-ES_tradnl" sz="2400" dirty="0" smtClean="0"/>
              <a:t>limitan lo </a:t>
            </a:r>
            <a:r>
              <a:rPr lang="es-ES_tradnl" sz="2400" dirty="0"/>
              <a:t>grotesco. </a:t>
            </a:r>
            <a:r>
              <a:rPr lang="es-ES_tradnl" sz="2400" dirty="0" smtClean="0"/>
              <a:t>La experiencia </a:t>
            </a:r>
            <a:r>
              <a:rPr lang="es-ES_tradnl" sz="2400" dirty="0"/>
              <a:t>indica que algunos de estos problemas pueden parecer triviales, pero en la práctica son mucho más difíciles de resolver. </a:t>
            </a:r>
            <a:endParaRPr lang="es-ES_tradnl" sz="2400" dirty="0" smtClean="0"/>
          </a:p>
          <a:p>
            <a:pPr>
              <a:spcBef>
                <a:spcPts val="600"/>
              </a:spcBef>
              <a:spcAft>
                <a:spcPts val="600"/>
              </a:spcAft>
              <a:buClr>
                <a:schemeClr val="tx1"/>
              </a:buClr>
              <a:buFont typeface="Arial" charset="0"/>
              <a:buChar char="•"/>
            </a:pPr>
            <a:r>
              <a:rPr lang="es-ES_tradnl" sz="2400" dirty="0" smtClean="0"/>
              <a:t>Exhortar </a:t>
            </a:r>
            <a:r>
              <a:rPr lang="es-ES_tradnl" sz="2400" dirty="0"/>
              <a:t>a un investigador a cambiar el arreglo de su oficina o mantener su oficina mejor organizada simplemente no funciona. A menos que la situación física en la oficina afecte claramente el rendimiento o la seguridad en el trabajo (por ejemplo, creando un riesgo de incendio), es mejor </a:t>
            </a:r>
            <a:r>
              <a:rPr lang="es-ES_tradnl" sz="2400" dirty="0" smtClean="0"/>
              <a:t>tolerar estas </a:t>
            </a:r>
            <a:r>
              <a:rPr lang="es-ES_tradnl" sz="2400" dirty="0"/>
              <a:t>idiosincrasias.</a:t>
            </a:r>
          </a:p>
        </p:txBody>
      </p:sp>
    </p:spTree>
    <p:extLst>
      <p:ext uri="{BB962C8B-B14F-4D97-AF65-F5344CB8AC3E}">
        <p14:creationId xmlns:p14="http://schemas.microsoft.com/office/powerpoint/2010/main" val="13367525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105</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TRAYECTORIA DE CARRERA</a:t>
            </a:r>
            <a:endParaRPr lang="en-US" sz="4000" dirty="0"/>
          </a:p>
        </p:txBody>
      </p:sp>
      <p:sp>
        <p:nvSpPr>
          <p:cNvPr id="5" name="Marcador de contenido 3"/>
          <p:cNvSpPr txBox="1">
            <a:spLocks/>
          </p:cNvSpPr>
          <p:nvPr/>
        </p:nvSpPr>
        <p:spPr>
          <a:xfrm>
            <a:off x="613800" y="1725283"/>
            <a:ext cx="10972800" cy="33563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Al diseñar trabajos, también es deseable pensar en la trayectoria profesional </a:t>
            </a:r>
            <a:r>
              <a:rPr lang="es-ES_tradnl" sz="2400" dirty="0" smtClean="0"/>
              <a:t>de </a:t>
            </a:r>
            <a:r>
              <a:rPr lang="es-ES_tradnl" sz="2400" dirty="0"/>
              <a:t>los científicos. Uno de los problemas en un entorno de investigación y desarrollo es que no hay oportunidades suficientes para llegar a la cima de la organización en términos de salario y prestigio para quienes participan en actividades puramente técnicas. </a:t>
            </a:r>
            <a:endParaRPr lang="es-ES_tradnl" sz="2400" dirty="0" smtClean="0"/>
          </a:p>
          <a:p>
            <a:pPr>
              <a:spcBef>
                <a:spcPts val="600"/>
              </a:spcBef>
              <a:spcAft>
                <a:spcPts val="600"/>
              </a:spcAft>
              <a:buClr>
                <a:schemeClr val="tx1"/>
              </a:buClr>
              <a:buFont typeface="Arial" charset="0"/>
              <a:buChar char="•"/>
            </a:pPr>
            <a:r>
              <a:rPr lang="es-ES_tradnl" sz="2400" dirty="0" smtClean="0"/>
              <a:t>Los </a:t>
            </a:r>
            <a:r>
              <a:rPr lang="es-ES_tradnl" sz="2400" dirty="0"/>
              <a:t>trabajos están diseñados de tal manera que los administradores reciben una mayor compensación, pero esto es inconsistente con muchos de los valores y necesidades de las personas técnicamente dotadas. </a:t>
            </a:r>
            <a:endParaRPr lang="es-ES_tradnl" sz="2400" dirty="0" smtClean="0"/>
          </a:p>
          <a:p>
            <a:pPr>
              <a:spcBef>
                <a:spcPts val="600"/>
              </a:spcBef>
              <a:spcAft>
                <a:spcPts val="600"/>
              </a:spcAft>
              <a:buClr>
                <a:schemeClr val="tx1"/>
              </a:buClr>
              <a:buFont typeface="Arial" charset="0"/>
              <a:buChar char="•"/>
            </a:pPr>
            <a:r>
              <a:rPr lang="es-ES_tradnl" sz="2400" dirty="0" err="1" smtClean="0"/>
              <a:t>Keenan</a:t>
            </a:r>
            <a:r>
              <a:rPr lang="es-ES_tradnl" sz="2400" dirty="0" smtClean="0"/>
              <a:t> </a:t>
            </a:r>
            <a:r>
              <a:rPr lang="es-ES_tradnl" sz="2400" dirty="0"/>
              <a:t>(1980) informa sobre un estudio realizado por </a:t>
            </a:r>
            <a:r>
              <a:rPr lang="es-ES_tradnl" sz="2400" dirty="0" err="1"/>
              <a:t>Gorstel</a:t>
            </a:r>
            <a:r>
              <a:rPr lang="es-ES_tradnl" sz="2400" dirty="0"/>
              <a:t> y Hutton que indica que muchos ingenieros que se convirtieron en parte del equipo directivo lo hicieron de manera renuente y debido a la ausencia de oportunidades suficientes para carreras técnicas, en lugar de </a:t>
            </a:r>
            <a:r>
              <a:rPr lang="es-ES_tradnl" sz="2400" dirty="0" smtClean="0"/>
              <a:t>que disfruten </a:t>
            </a:r>
            <a:r>
              <a:rPr lang="es-ES_tradnl" sz="2400" dirty="0"/>
              <a:t>del puesto directivo.</a:t>
            </a:r>
          </a:p>
        </p:txBody>
      </p:sp>
    </p:spTree>
    <p:extLst>
      <p:ext uri="{BB962C8B-B14F-4D97-AF65-F5344CB8AC3E}">
        <p14:creationId xmlns:p14="http://schemas.microsoft.com/office/powerpoint/2010/main" val="161203498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106</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TRAYECTORIA DE CARRERA</a:t>
            </a:r>
            <a:endParaRPr lang="en-US" sz="4000" dirty="0"/>
          </a:p>
        </p:txBody>
      </p:sp>
      <p:sp>
        <p:nvSpPr>
          <p:cNvPr id="5" name="Marcador de contenido 3"/>
          <p:cNvSpPr txBox="1">
            <a:spLocks/>
          </p:cNvSpPr>
          <p:nvPr/>
        </p:nvSpPr>
        <p:spPr>
          <a:xfrm>
            <a:off x="613800" y="1644950"/>
            <a:ext cx="10972800" cy="34367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En otras palabras, tenemos una situación en la que el rol que una persona realmente quiere (un trabajo técnico de alto nivel) no está disponible en la organización. Además, solo los puestos directivos pagan bien. </a:t>
            </a:r>
            <a:endParaRPr lang="es-ES_tradnl" sz="2400" dirty="0" smtClean="0"/>
          </a:p>
          <a:p>
            <a:pPr>
              <a:spcBef>
                <a:spcPts val="600"/>
              </a:spcBef>
              <a:spcAft>
                <a:spcPts val="600"/>
              </a:spcAft>
              <a:buClr>
                <a:schemeClr val="tx1"/>
              </a:buClr>
              <a:buFont typeface="Arial" charset="0"/>
              <a:buChar char="•"/>
            </a:pPr>
            <a:r>
              <a:rPr lang="es-ES_tradnl" sz="2400" dirty="0" smtClean="0"/>
              <a:t>Esta </a:t>
            </a:r>
            <a:r>
              <a:rPr lang="es-ES_tradnl" sz="2400" dirty="0"/>
              <a:t>situación resulta en baja moral e ineficiencia. Es un problema que la mayoría de las organizaciones deben enfrentar directamente y tratar de resolver. A menudo es necesario diseñar trabajos para satisfacer las necesidades de los empleados en cierta medida. </a:t>
            </a:r>
            <a:endParaRPr lang="es-ES_tradnl" sz="2400" dirty="0" smtClean="0"/>
          </a:p>
          <a:p>
            <a:pPr>
              <a:spcBef>
                <a:spcPts val="600"/>
              </a:spcBef>
              <a:spcAft>
                <a:spcPts val="600"/>
              </a:spcAft>
              <a:buClr>
                <a:schemeClr val="tx1"/>
              </a:buClr>
              <a:buFont typeface="Arial" charset="0"/>
              <a:buChar char="•"/>
            </a:pPr>
            <a:r>
              <a:rPr lang="es-ES_tradnl" sz="2400" dirty="0" smtClean="0"/>
              <a:t>Al </a:t>
            </a:r>
            <a:r>
              <a:rPr lang="es-ES_tradnl" sz="2400" dirty="0"/>
              <a:t>pensar en el diseño del trabajo, también debemos darnos cuenta de que los ingenieros pasan por varias etapas en el desarrollo de sus carreras. Por ejemplo, Thompson y Dalton (1976) entrevistaron a más de 200 científicos, ingenieros y gerentes e identificaron varias etapas para el desarrollo de la carrera de un ingeniero. Ellos argumentan que para desempeñarse bien, un ingeniero debe pasar por cuatro etapas diferentes.</a:t>
            </a:r>
          </a:p>
        </p:txBody>
      </p:sp>
    </p:spTree>
    <p:extLst>
      <p:ext uri="{BB962C8B-B14F-4D97-AF65-F5344CB8AC3E}">
        <p14:creationId xmlns:p14="http://schemas.microsoft.com/office/powerpoint/2010/main" val="122201466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107</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TRAYECTORIA DE CARRERA</a:t>
            </a:r>
            <a:endParaRPr lang="en-US" sz="4000" dirty="0"/>
          </a:p>
        </p:txBody>
      </p:sp>
      <p:sp>
        <p:nvSpPr>
          <p:cNvPr id="5" name="Marcador de contenido 3"/>
          <p:cNvSpPr txBox="1">
            <a:spLocks/>
          </p:cNvSpPr>
          <p:nvPr/>
        </p:nvSpPr>
        <p:spPr>
          <a:xfrm>
            <a:off x="613800" y="1644950"/>
            <a:ext cx="10972800" cy="34367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En otras palabras, tenemos una situación en la que el rol que una persona realmente quiere (un trabajo técnico de alto nivel) no está disponible en la organización. Además, solo los puestos directivos pagan bien. </a:t>
            </a:r>
            <a:endParaRPr lang="es-ES_tradnl" sz="2400" dirty="0" smtClean="0"/>
          </a:p>
          <a:p>
            <a:pPr>
              <a:spcBef>
                <a:spcPts val="600"/>
              </a:spcBef>
              <a:spcAft>
                <a:spcPts val="600"/>
              </a:spcAft>
              <a:buClr>
                <a:schemeClr val="tx1"/>
              </a:buClr>
              <a:buFont typeface="Arial" charset="0"/>
              <a:buChar char="•"/>
            </a:pPr>
            <a:r>
              <a:rPr lang="es-ES_tradnl" sz="2400" dirty="0" smtClean="0"/>
              <a:t>Esta </a:t>
            </a:r>
            <a:r>
              <a:rPr lang="es-ES_tradnl" sz="2400" dirty="0"/>
              <a:t>situación resulta en baja moral e ineficiencia. Es un problema que la mayoría de las organizaciones deben enfrentar directamente y tratar de resolver. A menudo es necesario diseñar trabajos para satisfacer las necesidades de los empleados en cierta medida. </a:t>
            </a:r>
            <a:endParaRPr lang="es-ES_tradnl" sz="2400" dirty="0" smtClean="0"/>
          </a:p>
          <a:p>
            <a:pPr>
              <a:spcBef>
                <a:spcPts val="600"/>
              </a:spcBef>
              <a:spcAft>
                <a:spcPts val="600"/>
              </a:spcAft>
              <a:buClr>
                <a:schemeClr val="tx1"/>
              </a:buClr>
              <a:buFont typeface="Arial" charset="0"/>
              <a:buChar char="•"/>
            </a:pPr>
            <a:r>
              <a:rPr lang="es-ES_tradnl" sz="2400" dirty="0" smtClean="0"/>
              <a:t>Al </a:t>
            </a:r>
            <a:r>
              <a:rPr lang="es-ES_tradnl" sz="2400" dirty="0"/>
              <a:t>pensar en el diseño del trabajo, también debemos darnos cuenta de que los ingenieros pasan por varias etapas en el desarrollo de sus carreras. Por ejemplo, Thompson y Dalton (1976) entrevistaron a más de 200 científicos, ingenieros y gerentes e identificaron varias etapas para el desarrollo de la carrera de un ingeniero. Ellos argumentan que para desempeñarse bien, un ingeniero debe pasar por cuatro etapas diferentes.</a:t>
            </a:r>
          </a:p>
        </p:txBody>
      </p:sp>
    </p:spTree>
    <p:extLst>
      <p:ext uri="{BB962C8B-B14F-4D97-AF65-F5344CB8AC3E}">
        <p14:creationId xmlns:p14="http://schemas.microsoft.com/office/powerpoint/2010/main" val="565929427"/>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108</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TRAYECTORIA DE CARRERA</a:t>
            </a:r>
            <a:endParaRPr lang="en-US" sz="4000" dirty="0"/>
          </a:p>
        </p:txBody>
      </p:sp>
      <p:sp>
        <p:nvSpPr>
          <p:cNvPr id="5" name="Marcador de contenido 3"/>
          <p:cNvSpPr txBox="1">
            <a:spLocks/>
          </p:cNvSpPr>
          <p:nvPr/>
        </p:nvSpPr>
        <p:spPr>
          <a:xfrm>
            <a:off x="613800" y="1644950"/>
            <a:ext cx="10972800" cy="34367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600"/>
              </a:spcBef>
              <a:spcAft>
                <a:spcPts val="600"/>
              </a:spcAft>
              <a:buClr>
                <a:schemeClr val="tx1"/>
              </a:buClr>
              <a:buNone/>
            </a:pPr>
            <a:r>
              <a:rPr lang="es-ES_tradnl" sz="2400" dirty="0" smtClean="0"/>
              <a:t>1. El </a:t>
            </a:r>
            <a:r>
              <a:rPr lang="es-ES_tradnl" sz="2400" dirty="0"/>
              <a:t>ingeniero debe trabajar con un mentor, quien puede enseñarle cómo diseñar y llevar a cabo proyectos y cómo tener éxito en lo relacionado con los clientes y la alta gerencia. </a:t>
            </a:r>
            <a:endParaRPr lang="es-ES_tradnl" sz="2400" dirty="0" smtClean="0"/>
          </a:p>
          <a:p>
            <a:pPr marL="0" indent="0">
              <a:spcBef>
                <a:spcPts val="600"/>
              </a:spcBef>
              <a:spcAft>
                <a:spcPts val="600"/>
              </a:spcAft>
              <a:buClr>
                <a:schemeClr val="tx1"/>
              </a:buClr>
              <a:buNone/>
            </a:pPr>
            <a:r>
              <a:rPr lang="es-ES_tradnl" sz="2400" dirty="0" smtClean="0"/>
              <a:t>Durante </a:t>
            </a:r>
            <a:r>
              <a:rPr lang="es-ES_tradnl" sz="2400" dirty="0"/>
              <a:t>esta etapa, el mentor obtiene los proyectos, diseña el esquema general del proyecto y ajusta el proyecto a las actividades de la organización. </a:t>
            </a:r>
            <a:endParaRPr lang="es-ES_tradnl" sz="2400" dirty="0" smtClean="0"/>
          </a:p>
          <a:p>
            <a:pPr marL="0" indent="0">
              <a:spcBef>
                <a:spcPts val="600"/>
              </a:spcBef>
              <a:spcAft>
                <a:spcPts val="600"/>
              </a:spcAft>
              <a:buClr>
                <a:schemeClr val="tx1"/>
              </a:buClr>
              <a:buNone/>
            </a:pPr>
            <a:r>
              <a:rPr lang="es-ES_tradnl" sz="2400" dirty="0" smtClean="0"/>
              <a:t>El </a:t>
            </a:r>
            <a:r>
              <a:rPr lang="es-ES_tradnl" sz="2400" dirty="0"/>
              <a:t>aprendiz hace el trabajo detallado, se asegura de que todo sea preciso y realiza un seguimiento de todos los detalles. </a:t>
            </a:r>
            <a:endParaRPr lang="es-ES_tradnl" sz="2400" dirty="0" smtClean="0"/>
          </a:p>
          <a:p>
            <a:pPr marL="0" indent="0">
              <a:spcBef>
                <a:spcPts val="600"/>
              </a:spcBef>
              <a:spcAft>
                <a:spcPts val="600"/>
              </a:spcAft>
              <a:buClr>
                <a:schemeClr val="tx1"/>
              </a:buClr>
              <a:buNone/>
            </a:pPr>
            <a:r>
              <a:rPr lang="es-ES_tradnl" sz="2400" dirty="0" smtClean="0"/>
              <a:t>Es </a:t>
            </a:r>
            <a:r>
              <a:rPr lang="es-ES_tradnl" sz="2400" dirty="0"/>
              <a:t>obvio que durante esta etapa la definición del trabajo hace que los aprendices sean apéndices de sus mentores, por lo que deben estar ubicados físicamente muy cerca uno del otro para desarrollar las relaciones interpersonales adecuadas.</a:t>
            </a:r>
          </a:p>
        </p:txBody>
      </p:sp>
    </p:spTree>
    <p:extLst>
      <p:ext uri="{BB962C8B-B14F-4D97-AF65-F5344CB8AC3E}">
        <p14:creationId xmlns:p14="http://schemas.microsoft.com/office/powerpoint/2010/main" val="192405465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109</a:t>
            </a:fld>
            <a:endParaRPr lang="en-US" sz="1600" dirty="0"/>
          </a:p>
        </p:txBody>
      </p:sp>
      <p:sp>
        <p:nvSpPr>
          <p:cNvPr id="6" name="Título 1"/>
          <p:cNvSpPr txBox="1">
            <a:spLocks/>
          </p:cNvSpPr>
          <p:nvPr/>
        </p:nvSpPr>
        <p:spPr>
          <a:xfrm>
            <a:off x="939339" y="534838"/>
            <a:ext cx="10490661" cy="111011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TRAYECTORIA DE CARRERA</a:t>
            </a:r>
            <a:endParaRPr lang="en-US" sz="4000" dirty="0"/>
          </a:p>
        </p:txBody>
      </p:sp>
      <p:sp>
        <p:nvSpPr>
          <p:cNvPr id="5" name="Marcador de contenido 3"/>
          <p:cNvSpPr txBox="1">
            <a:spLocks/>
          </p:cNvSpPr>
          <p:nvPr/>
        </p:nvSpPr>
        <p:spPr>
          <a:xfrm>
            <a:off x="613800" y="1431986"/>
            <a:ext cx="10972800" cy="364969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600"/>
              </a:spcBef>
              <a:spcAft>
                <a:spcPts val="600"/>
              </a:spcAft>
              <a:buClr>
                <a:schemeClr val="tx1"/>
              </a:buClr>
              <a:buNone/>
            </a:pPr>
            <a:r>
              <a:rPr lang="es-ES_tradnl" sz="2400" dirty="0"/>
              <a:t>2</a:t>
            </a:r>
            <a:r>
              <a:rPr lang="es-ES_tradnl" sz="2400" dirty="0" smtClean="0"/>
              <a:t>. </a:t>
            </a:r>
            <a:r>
              <a:rPr lang="es-ES_tradnl" sz="2400" dirty="0"/>
              <a:t>El ingeniero asume la responsabilidad de una parte definible de un proyecto o proceso, trabaja de forma independiente y produce resultados que son significativamente identificables con él o ella. </a:t>
            </a:r>
            <a:endParaRPr lang="es-ES_tradnl" sz="2400" dirty="0" smtClean="0"/>
          </a:p>
          <a:p>
            <a:pPr marL="0" indent="0">
              <a:spcBef>
                <a:spcPts val="600"/>
              </a:spcBef>
              <a:spcAft>
                <a:spcPts val="600"/>
              </a:spcAft>
              <a:buClr>
                <a:schemeClr val="tx1"/>
              </a:buClr>
              <a:buNone/>
            </a:pPr>
            <a:r>
              <a:rPr lang="es-ES_tradnl" sz="2400" dirty="0" smtClean="0"/>
              <a:t>El </a:t>
            </a:r>
            <a:r>
              <a:rPr lang="es-ES_tradnl" sz="2400" dirty="0"/>
              <a:t>profesional comienza a desarrollar credibilidad y una reputación como una persona que sabe mucho sobre un área en particular. El profesional ahora administra más de su propio tiempo y acepta más responsabilidad por los resultados. </a:t>
            </a:r>
            <a:endParaRPr lang="es-ES_tradnl" sz="2400" dirty="0" smtClean="0"/>
          </a:p>
          <a:p>
            <a:pPr marL="0" indent="0">
              <a:spcBef>
                <a:spcPts val="600"/>
              </a:spcBef>
              <a:spcAft>
                <a:spcPts val="600"/>
              </a:spcAft>
              <a:buClr>
                <a:schemeClr val="tx1"/>
              </a:buClr>
              <a:buNone/>
            </a:pPr>
            <a:r>
              <a:rPr lang="es-ES_tradnl" sz="2400" dirty="0" smtClean="0"/>
              <a:t>Las </a:t>
            </a:r>
            <a:r>
              <a:rPr lang="es-ES_tradnl" sz="2400" dirty="0"/>
              <a:t>relaciones con compañeros y compañeros profesionales ahora son muy importantes, mientras que las relaciones con el supervisor o mentor son menos significativas. Esto requiere un tipo diferente de definición de trabajo y un tipo diferente de disposición física. </a:t>
            </a:r>
            <a:endParaRPr lang="es-ES_tradnl" sz="2400" dirty="0" smtClean="0"/>
          </a:p>
          <a:p>
            <a:pPr marL="0" indent="0">
              <a:spcBef>
                <a:spcPts val="600"/>
              </a:spcBef>
              <a:spcAft>
                <a:spcPts val="600"/>
              </a:spcAft>
              <a:buClr>
                <a:schemeClr val="tx1"/>
              </a:buClr>
              <a:buNone/>
            </a:pPr>
            <a:r>
              <a:rPr lang="es-ES_tradnl" sz="2400" dirty="0" smtClean="0"/>
              <a:t>En </a:t>
            </a:r>
            <a:r>
              <a:rPr lang="es-ES_tradnl" sz="2400" dirty="0"/>
              <a:t>general, las organizaciones consideran que la Etapa 2 es valiosa, pero </a:t>
            </a:r>
            <a:r>
              <a:rPr lang="es-ES_tradnl" sz="2400" dirty="0" smtClean="0"/>
              <a:t>durante </a:t>
            </a:r>
            <a:r>
              <a:rPr lang="es-ES_tradnl" sz="2400" dirty="0"/>
              <a:t>mucho </a:t>
            </a:r>
            <a:r>
              <a:rPr lang="es-ES_tradnl" sz="2400" dirty="0" smtClean="0"/>
              <a:t>tiempo. </a:t>
            </a:r>
            <a:r>
              <a:rPr lang="es-ES_tradnl" sz="2400" dirty="0"/>
              <a:t>En otras palabras, la expectativa es que el ingeniero saldrá de la Etapa 2 y entrará en la Etapa 3 si va a ser considerado "exitoso".</a:t>
            </a:r>
          </a:p>
        </p:txBody>
      </p:sp>
    </p:spTree>
    <p:extLst>
      <p:ext uri="{BB962C8B-B14F-4D97-AF65-F5344CB8AC3E}">
        <p14:creationId xmlns:p14="http://schemas.microsoft.com/office/powerpoint/2010/main" val="15385766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11</a:t>
            </a:fld>
            <a:endParaRPr lang="es-ES_tradnl" sz="1600" dirty="0"/>
          </a:p>
        </p:txBody>
      </p:sp>
      <p:sp>
        <p:nvSpPr>
          <p:cNvPr id="6" name="Título 1"/>
          <p:cNvSpPr txBox="1">
            <a:spLocks/>
          </p:cNvSpPr>
          <p:nvPr/>
        </p:nvSpPr>
        <p:spPr>
          <a:xfrm>
            <a:off x="681644" y="293914"/>
            <a:ext cx="11089860" cy="151098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Calendario Actuaciones</a:t>
            </a:r>
            <a:endParaRPr lang="es-ES_tradnl" sz="4400" b="1" dirty="0"/>
          </a:p>
        </p:txBody>
      </p:sp>
      <p:graphicFrame>
        <p:nvGraphicFramePr>
          <p:cNvPr id="4" name="Tabla 3"/>
          <p:cNvGraphicFramePr>
            <a:graphicFrameLocks noGrp="1"/>
          </p:cNvGraphicFramePr>
          <p:nvPr>
            <p:extLst>
              <p:ext uri="{D42A27DB-BD31-4B8C-83A1-F6EECF244321}">
                <p14:modId xmlns:p14="http://schemas.microsoft.com/office/powerpoint/2010/main" val="540983234"/>
              </p:ext>
            </p:extLst>
          </p:nvPr>
        </p:nvGraphicFramePr>
        <p:xfrm>
          <a:off x="1491286" y="1049404"/>
          <a:ext cx="9470575" cy="5238320"/>
        </p:xfrm>
        <a:graphic>
          <a:graphicData uri="http://schemas.openxmlformats.org/drawingml/2006/table">
            <a:tbl>
              <a:tblPr/>
              <a:tblGrid>
                <a:gridCol w="2561951"/>
                <a:gridCol w="360868"/>
                <a:gridCol w="502710"/>
                <a:gridCol w="431789"/>
                <a:gridCol w="431789"/>
                <a:gridCol w="348212"/>
                <a:gridCol w="515366"/>
                <a:gridCol w="431789"/>
                <a:gridCol w="431789"/>
                <a:gridCol w="351884"/>
                <a:gridCol w="511694"/>
                <a:gridCol w="431789"/>
                <a:gridCol w="431789"/>
                <a:gridCol w="388214"/>
                <a:gridCol w="475364"/>
                <a:gridCol w="431789"/>
                <a:gridCol w="431789"/>
              </a:tblGrid>
              <a:tr h="524000">
                <a:tc>
                  <a:txBody>
                    <a:bodyPr/>
                    <a:lstStyle/>
                    <a:p>
                      <a:pPr algn="l" fontAlgn="b"/>
                      <a:endParaRPr lang="es-ES_tradnl" sz="2000" b="0" i="0" u="none" strike="noStrike">
                        <a:solidFill>
                          <a:srgbClr val="000000"/>
                        </a:solidFill>
                        <a:effectLst/>
                        <a:latin typeface="Calibri" charset="0"/>
                      </a:endParaRPr>
                    </a:p>
                  </a:txBody>
                  <a:tcPr marL="9488" marR="9488" marT="9488"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Lu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Mar</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Mi</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Ju</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Nombre</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29</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30</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6</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7</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8</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9</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13</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14</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15</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000" b="0" i="0" u="none" strike="noStrike">
                          <a:solidFill>
                            <a:srgbClr val="000000"/>
                          </a:solidFill>
                          <a:effectLst/>
                          <a:latin typeface="Calibri" charset="0"/>
                        </a:rPr>
                        <a:t>16</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20</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000" b="0" i="0" u="none" strike="noStrike">
                          <a:solidFill>
                            <a:srgbClr val="000000"/>
                          </a:solidFill>
                          <a:effectLst/>
                          <a:latin typeface="Calibri" charset="0"/>
                        </a:rPr>
                        <a:t>21</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22</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000" b="0" i="0" u="none" strike="noStrike">
                          <a:solidFill>
                            <a:srgbClr val="000000"/>
                          </a:solidFill>
                          <a:effectLst/>
                          <a:latin typeface="Calibri" charset="0"/>
                        </a:rPr>
                        <a:t>23</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Damaris Tarapues</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FF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Wendy Rosero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FF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Andrés Oquendo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David Nicolalde</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Diego Iza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Pablo García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dirty="0">
                          <a:solidFill>
                            <a:srgbClr val="000000"/>
                          </a:solidFill>
                          <a:effectLst/>
                          <a:latin typeface="Calibri" charset="0"/>
                        </a:rPr>
                        <a:t>Fernando Fray</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Carlos Carrillo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Marco Burbano</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Oscar Benavídez</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Edison Ávila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Rubi Arias Navarrete</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Elizabeth Arcos</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67327">
                <a:tc>
                  <a:txBody>
                    <a:bodyPr/>
                    <a:lstStyle/>
                    <a:p>
                      <a:pPr algn="l" fontAlgn="b"/>
                      <a:r>
                        <a:rPr lang="es-ES_tradnl" sz="2000" b="0" i="0" u="none" strike="noStrike">
                          <a:solidFill>
                            <a:srgbClr val="000000"/>
                          </a:solidFill>
                          <a:effectLst/>
                          <a:latin typeface="Calibri" charset="0"/>
                        </a:rPr>
                        <a:t>Danny Albuja</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2000" b="0" i="0" u="none" strike="noStrike">
                          <a:solidFill>
                            <a:srgbClr val="000000"/>
                          </a:solidFill>
                          <a:effectLst/>
                          <a:latin typeface="Calibri" charset="0"/>
                        </a:rPr>
                        <a:t> </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x</a:t>
                      </a:r>
                    </a:p>
                  </a:txBody>
                  <a:tcPr marL="9488" marR="9488" marT="948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616237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110</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TRAYECTORIA DE CARRERA</a:t>
            </a:r>
            <a:endParaRPr lang="en-US" sz="4000" dirty="0"/>
          </a:p>
        </p:txBody>
      </p:sp>
      <p:sp>
        <p:nvSpPr>
          <p:cNvPr id="5" name="Marcador de contenido 3"/>
          <p:cNvSpPr txBox="1">
            <a:spLocks/>
          </p:cNvSpPr>
          <p:nvPr/>
        </p:nvSpPr>
        <p:spPr>
          <a:xfrm>
            <a:off x="613800" y="1644950"/>
            <a:ext cx="10972800" cy="34367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600"/>
              </a:spcBef>
              <a:spcAft>
                <a:spcPts val="600"/>
              </a:spcAft>
              <a:buClr>
                <a:schemeClr val="tx1"/>
              </a:buClr>
              <a:buNone/>
            </a:pPr>
            <a:r>
              <a:rPr lang="es-ES_tradnl" sz="2400" dirty="0"/>
              <a:t>3</a:t>
            </a:r>
            <a:r>
              <a:rPr lang="es-ES_tradnl" sz="2400" dirty="0" smtClean="0"/>
              <a:t>. </a:t>
            </a:r>
            <a:r>
              <a:rPr lang="es-ES_tradnl" sz="2400" dirty="0"/>
              <a:t>Esta etapa es algo diferente. Aquí los ingenieros aplican sus habilidades técnicas a varias áreas en lugar de a un proyecto específico. </a:t>
            </a:r>
            <a:endParaRPr lang="es-ES_tradnl" sz="2400" dirty="0" smtClean="0"/>
          </a:p>
          <a:p>
            <a:pPr marL="0" indent="0">
              <a:spcBef>
                <a:spcPts val="600"/>
              </a:spcBef>
              <a:spcAft>
                <a:spcPts val="600"/>
              </a:spcAft>
              <a:buClr>
                <a:schemeClr val="tx1"/>
              </a:buClr>
              <a:buNone/>
            </a:pPr>
            <a:r>
              <a:rPr lang="es-ES_tradnl" sz="2400" dirty="0" smtClean="0"/>
              <a:t>Se </a:t>
            </a:r>
            <a:r>
              <a:rPr lang="es-ES_tradnl" sz="2400" dirty="0"/>
              <a:t>involucran en relaciones externas con proveedores, clientes y nuevos negocios, y comienzan a hacer cosas que benefician a otros y a la organización en general. </a:t>
            </a:r>
            <a:endParaRPr lang="es-ES_tradnl" sz="2400" dirty="0" smtClean="0"/>
          </a:p>
          <a:p>
            <a:pPr marL="0" indent="0">
              <a:spcBef>
                <a:spcPts val="600"/>
              </a:spcBef>
              <a:spcAft>
                <a:spcPts val="600"/>
              </a:spcAft>
              <a:buClr>
                <a:schemeClr val="tx1"/>
              </a:buClr>
              <a:buNone/>
            </a:pPr>
            <a:r>
              <a:rPr lang="es-ES_tradnl" sz="2400" dirty="0" smtClean="0"/>
              <a:t>Se </a:t>
            </a:r>
            <a:r>
              <a:rPr lang="es-ES_tradnl" sz="2400" dirty="0"/>
              <a:t>involucran en el desarrollo de otras personas. Muchos ingenieros se detienen en este punto y son considerados muy exitosos. </a:t>
            </a:r>
            <a:endParaRPr lang="es-ES_tradnl" sz="2400" dirty="0" smtClean="0"/>
          </a:p>
        </p:txBody>
      </p:sp>
    </p:spTree>
    <p:extLst>
      <p:ext uri="{BB962C8B-B14F-4D97-AF65-F5344CB8AC3E}">
        <p14:creationId xmlns:p14="http://schemas.microsoft.com/office/powerpoint/2010/main" val="11251266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111</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TRAYECTORIA DE CARRERA</a:t>
            </a:r>
            <a:endParaRPr lang="en-US" sz="4000" dirty="0"/>
          </a:p>
        </p:txBody>
      </p:sp>
      <p:sp>
        <p:nvSpPr>
          <p:cNvPr id="5" name="Marcador de contenido 3"/>
          <p:cNvSpPr txBox="1">
            <a:spLocks/>
          </p:cNvSpPr>
          <p:nvPr/>
        </p:nvSpPr>
        <p:spPr>
          <a:xfrm>
            <a:off x="613800" y="1644950"/>
            <a:ext cx="10972800" cy="34367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600"/>
              </a:spcBef>
              <a:spcAft>
                <a:spcPts val="600"/>
              </a:spcAft>
              <a:buClr>
                <a:schemeClr val="tx1"/>
              </a:buClr>
              <a:buNone/>
            </a:pPr>
            <a:r>
              <a:rPr lang="es-ES_tradnl" sz="2400" dirty="0" smtClean="0"/>
              <a:t>4. En </a:t>
            </a:r>
            <a:r>
              <a:rPr lang="es-ES_tradnl" sz="2400" dirty="0"/>
              <a:t>la Etapa 4, </a:t>
            </a:r>
            <a:r>
              <a:rPr lang="es-ES_tradnl" sz="2400" dirty="0" smtClean="0"/>
              <a:t>ya visto como gerente, el ingeniero ejerce </a:t>
            </a:r>
            <a:r>
              <a:rPr lang="es-ES_tradnl" sz="2400" dirty="0"/>
              <a:t>una influencia significativa sobre la dirección futura de una parte importante de la organización. Él o ella tiende a participar en interacciones amplias y variadas tanto dentro como fuera de la organización; </a:t>
            </a:r>
            <a:r>
              <a:rPr lang="es-ES_tradnl" sz="2400" dirty="0" smtClean="0"/>
              <a:t>también </a:t>
            </a:r>
            <a:r>
              <a:rPr lang="es-ES_tradnl" sz="2400" dirty="0"/>
              <a:t>participa en el patrocinio y el desarrollo de personas prometedoras que podrían desempeñar futuros roles clave en la organización. </a:t>
            </a:r>
            <a:endParaRPr lang="es-ES_tradnl" sz="2400" dirty="0" smtClean="0"/>
          </a:p>
          <a:p>
            <a:pPr marL="0" indent="0">
              <a:spcBef>
                <a:spcPts val="600"/>
              </a:spcBef>
              <a:spcAft>
                <a:spcPts val="600"/>
              </a:spcAft>
              <a:buClr>
                <a:schemeClr val="tx1"/>
              </a:buClr>
              <a:buNone/>
            </a:pPr>
            <a:r>
              <a:rPr lang="es-ES_tradnl" sz="2400" dirty="0" smtClean="0"/>
              <a:t>En </a:t>
            </a:r>
            <a:r>
              <a:rPr lang="es-ES_tradnl" sz="2400" dirty="0"/>
              <a:t>general, las personas en la Etapa 4 pasan su tiempo de tres maneras: </a:t>
            </a:r>
            <a:endParaRPr lang="es-ES_tradnl" sz="2400" dirty="0" smtClean="0"/>
          </a:p>
          <a:p>
            <a:pPr marL="457200" indent="-457200">
              <a:spcBef>
                <a:spcPts val="600"/>
              </a:spcBef>
              <a:spcAft>
                <a:spcPts val="600"/>
              </a:spcAft>
              <a:buClr>
                <a:schemeClr val="tx1"/>
              </a:buClr>
              <a:buAutoNum type="arabicParenBoth"/>
            </a:pPr>
            <a:r>
              <a:rPr lang="es-ES_tradnl" sz="2400" dirty="0" smtClean="0"/>
              <a:t>Son </a:t>
            </a:r>
            <a:r>
              <a:rPr lang="es-ES_tradnl" sz="2400" dirty="0"/>
              <a:t>innovadores que contribuyen al futuro de la organización al proporcionar ideas innovadoras y originales que podrían dar forma a la organización; </a:t>
            </a:r>
            <a:endParaRPr lang="es-ES_tradnl" sz="2400" dirty="0" smtClean="0"/>
          </a:p>
          <a:p>
            <a:pPr marL="457200" indent="-457200">
              <a:spcBef>
                <a:spcPts val="600"/>
              </a:spcBef>
              <a:spcAft>
                <a:spcPts val="600"/>
              </a:spcAft>
              <a:buClr>
                <a:schemeClr val="tx1"/>
              </a:buClr>
              <a:buAutoNum type="arabicParenBoth"/>
            </a:pPr>
            <a:r>
              <a:rPr lang="es-ES_tradnl" sz="2400" dirty="0"/>
              <a:t>S</a:t>
            </a:r>
            <a:r>
              <a:rPr lang="es-ES_tradnl" sz="2400" dirty="0" smtClean="0"/>
              <a:t>on </a:t>
            </a:r>
            <a:r>
              <a:rPr lang="es-ES_tradnl" sz="2400" dirty="0"/>
              <a:t>empresarios internos que reúnen recursos, dinero, personas e ideas para perseguir nuevos desarrollos (por ejemplo, nuevos proyectos de investigación), y </a:t>
            </a:r>
            <a:endParaRPr lang="es-ES_tradnl" sz="2400" dirty="0" smtClean="0"/>
          </a:p>
          <a:p>
            <a:pPr marL="457200" indent="-457200">
              <a:spcBef>
                <a:spcPts val="600"/>
              </a:spcBef>
              <a:spcAft>
                <a:spcPts val="600"/>
              </a:spcAft>
              <a:buClr>
                <a:schemeClr val="tx1"/>
              </a:buClr>
              <a:buAutoNum type="arabicParenBoth"/>
            </a:pPr>
            <a:r>
              <a:rPr lang="es-ES_tradnl" sz="2400" dirty="0"/>
              <a:t>S</a:t>
            </a:r>
            <a:r>
              <a:rPr lang="es-ES_tradnl" sz="2400" dirty="0" smtClean="0"/>
              <a:t>on </a:t>
            </a:r>
            <a:r>
              <a:rPr lang="es-ES_tradnl" sz="2400" dirty="0"/>
              <a:t>gerentes de nivel superior que formulan políticas, inician programas, y </a:t>
            </a:r>
            <a:r>
              <a:rPr lang="es-ES_tradnl" sz="2400" dirty="0" smtClean="0"/>
              <a:t>monitorean </a:t>
            </a:r>
            <a:r>
              <a:rPr lang="es-ES_tradnl" sz="2400" dirty="0"/>
              <a:t>el progreso de la organización.</a:t>
            </a:r>
          </a:p>
        </p:txBody>
      </p:sp>
    </p:spTree>
    <p:extLst>
      <p:ext uri="{BB962C8B-B14F-4D97-AF65-F5344CB8AC3E}">
        <p14:creationId xmlns:p14="http://schemas.microsoft.com/office/powerpoint/2010/main" val="16730595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112</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TRAYECTORIA DE CARRERA</a:t>
            </a:r>
            <a:endParaRPr lang="en-US" sz="4000" dirty="0"/>
          </a:p>
        </p:txBody>
      </p:sp>
      <p:sp>
        <p:nvSpPr>
          <p:cNvPr id="5" name="Marcador de contenido 3"/>
          <p:cNvSpPr txBox="1">
            <a:spLocks/>
          </p:cNvSpPr>
          <p:nvPr/>
        </p:nvSpPr>
        <p:spPr>
          <a:xfrm>
            <a:off x="613800" y="1644950"/>
            <a:ext cx="10972800" cy="34367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De esta discusión se desprende claramente que hay un componente gerencial en aumento en las actividades del ingeniero a medida que pasa de la Etapa 1 a la Etapa 4</a:t>
            </a:r>
            <a:r>
              <a:rPr lang="es-ES_tradnl" sz="2400" dirty="0" smtClean="0"/>
              <a:t>.</a:t>
            </a:r>
          </a:p>
          <a:p>
            <a:pPr>
              <a:spcBef>
                <a:spcPts val="600"/>
              </a:spcBef>
              <a:spcAft>
                <a:spcPts val="600"/>
              </a:spcAft>
              <a:buClr>
                <a:schemeClr val="tx1"/>
              </a:buClr>
              <a:buFont typeface="Arial" charset="0"/>
              <a:buChar char="•"/>
            </a:pPr>
            <a:r>
              <a:rPr lang="es-ES_tradnl" sz="2400" dirty="0" smtClean="0"/>
              <a:t> </a:t>
            </a:r>
            <a:r>
              <a:rPr lang="es-ES_tradnl" sz="2400" dirty="0"/>
              <a:t>Sin embargo, es importante recordar que el aspecto técnico de las actividades puede seguir siendo </a:t>
            </a:r>
            <a:r>
              <a:rPr lang="es-ES_tradnl" sz="2400" dirty="0" smtClean="0"/>
              <a:t>un componente muy importante de </a:t>
            </a:r>
            <a:r>
              <a:rPr lang="es-ES_tradnl" sz="2400" dirty="0"/>
              <a:t>la actividad total del ingeniero. </a:t>
            </a:r>
            <a:endParaRPr lang="es-ES_tradnl" sz="2400" dirty="0" smtClean="0"/>
          </a:p>
          <a:p>
            <a:pPr>
              <a:spcBef>
                <a:spcPts val="600"/>
              </a:spcBef>
              <a:spcAft>
                <a:spcPts val="600"/>
              </a:spcAft>
              <a:buClr>
                <a:schemeClr val="tx1"/>
              </a:buClr>
              <a:buFont typeface="Arial" charset="0"/>
              <a:buChar char="•"/>
            </a:pPr>
            <a:r>
              <a:rPr lang="es-ES_tradnl" sz="2400" dirty="0" smtClean="0"/>
              <a:t>Parece </a:t>
            </a:r>
            <a:r>
              <a:rPr lang="es-ES_tradnl" sz="2400" dirty="0"/>
              <a:t>apropiado, entonces, recompensar a las personas que realizan un trabajo puramente técnico a pesar de que no están supervisando a un gran número de personas</a:t>
            </a:r>
            <a:r>
              <a:rPr lang="es-ES_tradnl" sz="2400" dirty="0" smtClean="0"/>
              <a:t>.</a:t>
            </a:r>
            <a:endParaRPr lang="es-ES_tradnl" sz="2400" dirty="0"/>
          </a:p>
          <a:p>
            <a:pPr>
              <a:spcBef>
                <a:spcPts val="600"/>
              </a:spcBef>
              <a:spcAft>
                <a:spcPts val="600"/>
              </a:spcAft>
              <a:buClr>
                <a:schemeClr val="tx1"/>
              </a:buClr>
              <a:buFont typeface="Arial" charset="0"/>
              <a:buChar char="•"/>
            </a:pPr>
            <a:r>
              <a:rPr lang="es-ES_tradnl" sz="2400" dirty="0"/>
              <a:t>E</a:t>
            </a:r>
            <a:r>
              <a:rPr lang="es-ES_tradnl" sz="2400" dirty="0" smtClean="0"/>
              <a:t>n </a:t>
            </a:r>
            <a:r>
              <a:rPr lang="es-ES_tradnl" sz="2400" dirty="0"/>
              <a:t>el diseño del trabajo y en la estructuración de una organización, el problema sigue siendo proporcionar oportunidades de promoción para el personal técnico, que </a:t>
            </a:r>
            <a:r>
              <a:rPr lang="es-ES_tradnl" sz="2400" dirty="0" smtClean="0"/>
              <a:t>no quiere </a:t>
            </a:r>
            <a:r>
              <a:rPr lang="es-ES_tradnl" sz="2400" dirty="0"/>
              <a:t>responsabilidades de </a:t>
            </a:r>
            <a:r>
              <a:rPr lang="es-ES_tradnl" sz="2400" dirty="0" smtClean="0"/>
              <a:t>gestión, </a:t>
            </a:r>
            <a:r>
              <a:rPr lang="es-ES_tradnl" sz="2400" dirty="0"/>
              <a:t>donde ya no pueden contribuir directamente a la I + D. En la siguiente sección se </a:t>
            </a:r>
            <a:r>
              <a:rPr lang="es-ES_tradnl" sz="2400" dirty="0" smtClean="0"/>
              <a:t>describen las múltiples </a:t>
            </a:r>
            <a:r>
              <a:rPr lang="es-ES_tradnl" sz="2400" dirty="0"/>
              <a:t>jerarquías, para abordar este problema.</a:t>
            </a:r>
          </a:p>
        </p:txBody>
      </p:sp>
    </p:spTree>
    <p:extLst>
      <p:ext uri="{BB962C8B-B14F-4D97-AF65-F5344CB8AC3E}">
        <p14:creationId xmlns:p14="http://schemas.microsoft.com/office/powerpoint/2010/main" val="184623524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113</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JERARQUÍA </a:t>
            </a:r>
            <a:r>
              <a:rPr lang="es-ES" sz="4000" dirty="0" smtClean="0"/>
              <a:t>TRIPLE</a:t>
            </a:r>
            <a:endParaRPr lang="en-US" sz="4000" dirty="0"/>
          </a:p>
        </p:txBody>
      </p:sp>
      <p:sp>
        <p:nvSpPr>
          <p:cNvPr id="5" name="Marcador de contenido 3"/>
          <p:cNvSpPr txBox="1">
            <a:spLocks/>
          </p:cNvSpPr>
          <p:nvPr/>
        </p:nvSpPr>
        <p:spPr>
          <a:xfrm>
            <a:off x="613800" y="1644950"/>
            <a:ext cx="10972800" cy="34367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Una de las formas de tratar los problemas descritos anteriormente es desarrollar una jerarquía </a:t>
            </a:r>
            <a:r>
              <a:rPr lang="es-ES_tradnl" sz="2400" dirty="0" smtClean="0"/>
              <a:t>triple </a:t>
            </a:r>
            <a:r>
              <a:rPr lang="es-ES_tradnl" sz="2400" dirty="0"/>
              <a:t>dentro de la organización. </a:t>
            </a:r>
            <a:endParaRPr lang="es-ES_tradnl" sz="2400" dirty="0" smtClean="0"/>
          </a:p>
          <a:p>
            <a:pPr>
              <a:spcBef>
                <a:spcPts val="600"/>
              </a:spcBef>
              <a:spcAft>
                <a:spcPts val="600"/>
              </a:spcAft>
              <a:buClr>
                <a:schemeClr val="tx1"/>
              </a:buClr>
              <a:buFont typeface="Arial" charset="0"/>
              <a:buChar char="•"/>
            </a:pPr>
            <a:r>
              <a:rPr lang="es-ES_tradnl" sz="2400" dirty="0"/>
              <a:t>La triple jerarquía proporciona tres oportunidades de avance diferentes. La </a:t>
            </a:r>
            <a:r>
              <a:rPr lang="es-ES_tradnl" sz="2400" b="1" dirty="0"/>
              <a:t>jerarquía gerencial</a:t>
            </a:r>
            <a:r>
              <a:rPr lang="es-ES_tradnl" sz="2400" dirty="0"/>
              <a:t> está disponible para aquellos que desean avanzar a puestos gerenciales. Para aquellos profesionales que desean solo deberes profesionales (aquí, "profesional" implica deberes científicos, de investigación y técnicos) la </a:t>
            </a:r>
            <a:r>
              <a:rPr lang="es-ES_tradnl" sz="2400" b="1" dirty="0"/>
              <a:t>jerarquía profesional</a:t>
            </a:r>
            <a:r>
              <a:rPr lang="es-ES_tradnl" sz="2400" dirty="0"/>
              <a:t> sigue siendo una opción viable. La tercera jerarquía está ocupada por profesionales que tienen </a:t>
            </a:r>
            <a:r>
              <a:rPr lang="es-ES_tradnl" sz="2400" b="1" dirty="0"/>
              <a:t>puestos administrativos clave</a:t>
            </a:r>
            <a:r>
              <a:rPr lang="es-ES_tradnl" sz="2400" dirty="0"/>
              <a:t>, así como también por tareas profesionales regulares. Tienen autoridad jerárquica en aquellas áreas donde los valores profesionales y los requisitos organizacionales son más propensos a divergir. </a:t>
            </a:r>
          </a:p>
        </p:txBody>
      </p:sp>
    </p:spTree>
    <p:extLst>
      <p:ext uri="{BB962C8B-B14F-4D97-AF65-F5344CB8AC3E}">
        <p14:creationId xmlns:p14="http://schemas.microsoft.com/office/powerpoint/2010/main" val="173267253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114</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JERARQUÍA </a:t>
            </a:r>
            <a:r>
              <a:rPr lang="es-ES" sz="4000" dirty="0" smtClean="0"/>
              <a:t>TRIPLE</a:t>
            </a:r>
            <a:endParaRPr lang="en-US" sz="4000" dirty="0"/>
          </a:p>
        </p:txBody>
      </p:sp>
      <p:sp>
        <p:nvSpPr>
          <p:cNvPr id="5" name="Marcador de contenido 3"/>
          <p:cNvSpPr txBox="1">
            <a:spLocks/>
          </p:cNvSpPr>
          <p:nvPr/>
        </p:nvSpPr>
        <p:spPr>
          <a:xfrm>
            <a:off x="613800" y="1518249"/>
            <a:ext cx="10972800" cy="36669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Este </a:t>
            </a:r>
            <a:r>
              <a:rPr lang="es-ES_tradnl" sz="2400" dirty="0"/>
              <a:t>tipo de organización es similar a la organización de las principales universidades de investigación. En tales universidades, los administradores suelen ser individuos con un buen historial de investigación. Por lo tanto, son capaces de relacionarse con la facultad. Al mismo tiempo, tienen otros atributos que les permiten interactuar con éxito con funcionarios del gobierno, fideicomisarios, ex alumnos, donantes principales, etc. </a:t>
            </a:r>
            <a:endParaRPr lang="es-ES_tradnl" sz="2400" dirty="0" smtClean="0"/>
          </a:p>
          <a:p>
            <a:pPr>
              <a:spcBef>
                <a:spcPts val="600"/>
              </a:spcBef>
              <a:spcAft>
                <a:spcPts val="600"/>
              </a:spcAft>
              <a:buClr>
                <a:schemeClr val="tx1"/>
              </a:buClr>
              <a:buFont typeface="Arial" charset="0"/>
              <a:buChar char="•"/>
            </a:pPr>
            <a:r>
              <a:rPr lang="es-ES_tradnl" sz="2400" dirty="0" smtClean="0"/>
              <a:t>Algunos </a:t>
            </a:r>
            <a:r>
              <a:rPr lang="es-ES_tradnl" sz="2400" dirty="0"/>
              <a:t>administradores están más cerca del proceso de investigación, mientras que otros están más cerca de las actividades políticas necesarias para dirigir una universidad. </a:t>
            </a:r>
            <a:endParaRPr lang="es-ES_tradnl" sz="2400" dirty="0" smtClean="0"/>
          </a:p>
          <a:p>
            <a:pPr>
              <a:spcBef>
                <a:spcPts val="600"/>
              </a:spcBef>
              <a:spcAft>
                <a:spcPts val="600"/>
              </a:spcAft>
              <a:buClr>
                <a:schemeClr val="tx1"/>
              </a:buClr>
              <a:buFont typeface="Arial" charset="0"/>
              <a:buChar char="•"/>
            </a:pPr>
            <a:r>
              <a:rPr lang="es-ES_tradnl" sz="2400" dirty="0" smtClean="0"/>
              <a:t>Una </a:t>
            </a:r>
            <a:r>
              <a:rPr lang="es-ES_tradnl" sz="2400" dirty="0"/>
              <a:t>universidad exitosa tiene la combinación correcta de administradores. De manera similar, </a:t>
            </a:r>
            <a:r>
              <a:rPr lang="es-ES_tradnl" sz="2400" i="1" dirty="0"/>
              <a:t>las organizaciones de I + D necesitan algunas personas que traten con la política, algunas con los aspectos técnicos y otras con ambos</a:t>
            </a:r>
            <a:r>
              <a:rPr lang="es-ES_tradnl" sz="2400" dirty="0"/>
              <a:t>. La combinación correcta da como resultado la mejor organización de I + D.</a:t>
            </a:r>
          </a:p>
        </p:txBody>
      </p:sp>
    </p:spTree>
    <p:extLst>
      <p:ext uri="{BB962C8B-B14F-4D97-AF65-F5344CB8AC3E}">
        <p14:creationId xmlns:p14="http://schemas.microsoft.com/office/powerpoint/2010/main" val="116515468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115</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JERARQUÍA </a:t>
            </a:r>
            <a:r>
              <a:rPr lang="es-ES" sz="4000" dirty="0" smtClean="0"/>
              <a:t>TRIPLE</a:t>
            </a:r>
            <a:endParaRPr lang="en-US" sz="4000" dirty="0"/>
          </a:p>
        </p:txBody>
      </p:sp>
      <p:sp>
        <p:nvSpPr>
          <p:cNvPr id="5" name="Marcador de contenido 3"/>
          <p:cNvSpPr txBox="1">
            <a:spLocks/>
          </p:cNvSpPr>
          <p:nvPr/>
        </p:nvSpPr>
        <p:spPr>
          <a:xfrm>
            <a:off x="613800" y="1644950"/>
            <a:ext cx="10972800" cy="382419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Usaremos los términos </a:t>
            </a:r>
            <a:r>
              <a:rPr lang="es-ES_tradnl" sz="2400" b="1" dirty="0"/>
              <a:t>técnico</a:t>
            </a:r>
            <a:r>
              <a:rPr lang="es-ES_tradnl" sz="2400" dirty="0"/>
              <a:t>, </a:t>
            </a:r>
            <a:r>
              <a:rPr lang="es-ES_tradnl" sz="2400" b="1" dirty="0"/>
              <a:t>enlace profesional</a:t>
            </a:r>
            <a:r>
              <a:rPr lang="es-ES_tradnl" sz="2400" dirty="0"/>
              <a:t> y </a:t>
            </a:r>
            <a:r>
              <a:rPr lang="es-ES_tradnl" sz="2400" b="1" dirty="0" smtClean="0"/>
              <a:t>administración</a:t>
            </a:r>
            <a:r>
              <a:rPr lang="es-ES_tradnl" sz="2400" dirty="0" smtClean="0"/>
              <a:t> </a:t>
            </a:r>
            <a:r>
              <a:rPr lang="es-ES_tradnl" sz="2400" dirty="0"/>
              <a:t>para discutir las ventajas de la triple jerarquía. </a:t>
            </a:r>
            <a:endParaRPr lang="es-ES_tradnl" sz="2400" dirty="0" smtClean="0"/>
          </a:p>
          <a:p>
            <a:pPr>
              <a:spcBef>
                <a:spcPts val="600"/>
              </a:spcBef>
              <a:spcAft>
                <a:spcPts val="600"/>
              </a:spcAft>
              <a:buClr>
                <a:schemeClr val="tx1"/>
              </a:buClr>
              <a:buFont typeface="Arial" charset="0"/>
              <a:buChar char="•"/>
            </a:pPr>
            <a:r>
              <a:rPr lang="es-ES_tradnl" sz="2400" dirty="0" smtClean="0"/>
              <a:t>El </a:t>
            </a:r>
            <a:r>
              <a:rPr lang="es-ES_tradnl" sz="2400" dirty="0"/>
              <a:t>argumento es que la jerarquía triple puede abordar los tres problemas: </a:t>
            </a:r>
            <a:r>
              <a:rPr lang="es-ES_tradnl" sz="2400" dirty="0" smtClean="0"/>
              <a:t>la </a:t>
            </a:r>
            <a:r>
              <a:rPr lang="es-ES_tradnl" sz="2400" dirty="0"/>
              <a:t>dominación de la organización por la </a:t>
            </a:r>
            <a:r>
              <a:rPr lang="es-ES_tradnl" sz="2400" dirty="0" smtClean="0"/>
              <a:t>administración</a:t>
            </a:r>
            <a:r>
              <a:rPr lang="es-ES_tradnl" sz="2400" dirty="0"/>
              <a:t>, </a:t>
            </a:r>
            <a:r>
              <a:rPr lang="es-ES_tradnl" sz="2400" dirty="0" smtClean="0"/>
              <a:t>la </a:t>
            </a:r>
            <a:r>
              <a:rPr lang="es-ES_tradnl" sz="2400" dirty="0"/>
              <a:t>falta de comunicación y los procedimientos de evaluación inadecuados. </a:t>
            </a:r>
            <a:endParaRPr lang="es-ES_tradnl" sz="2400" dirty="0" smtClean="0"/>
          </a:p>
          <a:p>
            <a:pPr>
              <a:spcBef>
                <a:spcPts val="600"/>
              </a:spcBef>
              <a:spcAft>
                <a:spcPts val="600"/>
              </a:spcAft>
              <a:buClr>
                <a:schemeClr val="tx1"/>
              </a:buClr>
              <a:buFont typeface="Arial" charset="0"/>
              <a:buChar char="•"/>
            </a:pPr>
            <a:r>
              <a:rPr lang="es-ES_tradnl" sz="2400" dirty="0" smtClean="0"/>
              <a:t>En </a:t>
            </a:r>
            <a:r>
              <a:rPr lang="es-ES_tradnl" sz="2400" dirty="0"/>
              <a:t>la triple jerarquía, los gerentes tienen menos poder, ya que gran parte de ella ha sido eliminada por aquellos en la jerarquía de </a:t>
            </a:r>
            <a:r>
              <a:rPr lang="es-ES_tradnl" sz="2400" dirty="0" smtClean="0"/>
              <a:t>enlace profesional. En </a:t>
            </a:r>
            <a:r>
              <a:rPr lang="es-ES_tradnl" sz="2400" dirty="0"/>
              <a:t>la triple jerarquía los técnicos interactúan principalmente con aquellos que están en la jerarquía de enlace profesional en lugar de con los de la jerarquía administrativa. Como resultado, pueden comunicarse y llevarse mejor porque comparten los mismos valores. </a:t>
            </a:r>
          </a:p>
        </p:txBody>
      </p:sp>
    </p:spTree>
    <p:extLst>
      <p:ext uri="{BB962C8B-B14F-4D97-AF65-F5344CB8AC3E}">
        <p14:creationId xmlns:p14="http://schemas.microsoft.com/office/powerpoint/2010/main" val="7841038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116</a:t>
            </a:fld>
            <a:endParaRPr lang="en-US" sz="1600" dirty="0"/>
          </a:p>
        </p:txBody>
      </p:sp>
      <p:sp>
        <p:nvSpPr>
          <p:cNvPr id="6" name="Título 1"/>
          <p:cNvSpPr txBox="1">
            <a:spLocks/>
          </p:cNvSpPr>
          <p:nvPr/>
        </p:nvSpPr>
        <p:spPr>
          <a:xfrm>
            <a:off x="939339" y="396815"/>
            <a:ext cx="10490661" cy="124813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JERARQUÍA </a:t>
            </a:r>
            <a:r>
              <a:rPr lang="es-ES" sz="4000" dirty="0" smtClean="0"/>
              <a:t>TRIPLE</a:t>
            </a:r>
            <a:endParaRPr lang="en-US" sz="4000" dirty="0"/>
          </a:p>
        </p:txBody>
      </p:sp>
      <p:sp>
        <p:nvSpPr>
          <p:cNvPr id="5" name="Marcador de contenido 3"/>
          <p:cNvSpPr txBox="1">
            <a:spLocks/>
          </p:cNvSpPr>
          <p:nvPr/>
        </p:nvSpPr>
        <p:spPr>
          <a:xfrm>
            <a:off x="613800" y="1343690"/>
            <a:ext cx="10972800" cy="514842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En la jerarquía triple, los individuos de jerarquía de enlace profesional evalúan a los </a:t>
            </a:r>
            <a:r>
              <a:rPr lang="es-ES_tradnl" sz="2400" dirty="0" smtClean="0"/>
              <a:t>profesionales t</a:t>
            </a:r>
            <a:r>
              <a:rPr lang="es-ES" sz="2400" dirty="0" err="1" smtClean="0"/>
              <a:t>écnicos</a:t>
            </a:r>
            <a:r>
              <a:rPr lang="es-ES_tradnl" sz="2400" dirty="0" smtClean="0"/>
              <a:t>. </a:t>
            </a:r>
            <a:r>
              <a:rPr lang="es-ES_tradnl" sz="2400" dirty="0"/>
              <a:t>El resultado es que quienes mejor entienden su perspectiva son los que juzgan qué tan bien lo están haciendo las personas técnicas. </a:t>
            </a:r>
            <a:endParaRPr lang="es-ES_tradnl" sz="2400" dirty="0" smtClean="0"/>
          </a:p>
          <a:p>
            <a:pPr>
              <a:spcBef>
                <a:spcPts val="600"/>
              </a:spcBef>
              <a:spcAft>
                <a:spcPts val="600"/>
              </a:spcAft>
              <a:buClr>
                <a:schemeClr val="tx1"/>
              </a:buClr>
              <a:buFont typeface="Arial" charset="0"/>
              <a:buChar char="•"/>
            </a:pPr>
            <a:r>
              <a:rPr lang="es-ES_tradnl" sz="2400" dirty="0" smtClean="0"/>
              <a:t>Hay evidencia </a:t>
            </a:r>
            <a:r>
              <a:rPr lang="es-ES_tradnl" sz="2400" dirty="0"/>
              <a:t>de que la triple jerarquía es efectiva. </a:t>
            </a:r>
            <a:r>
              <a:rPr lang="es-ES_tradnl" sz="2400" dirty="0" err="1" smtClean="0"/>
              <a:t>Baumgartel</a:t>
            </a:r>
            <a:r>
              <a:rPr lang="es-ES_tradnl" sz="2400" dirty="0" smtClean="0"/>
              <a:t> </a:t>
            </a:r>
            <a:r>
              <a:rPr lang="es-ES_tradnl" sz="2400" dirty="0"/>
              <a:t>(1957) y </a:t>
            </a:r>
            <a:r>
              <a:rPr lang="es-ES_tradnl" sz="2400" dirty="0" err="1"/>
              <a:t>Pelz</a:t>
            </a:r>
            <a:r>
              <a:rPr lang="es-ES_tradnl" sz="2400" dirty="0"/>
              <a:t> (1956) </a:t>
            </a:r>
            <a:r>
              <a:rPr lang="es-ES_tradnl" sz="2400" dirty="0" smtClean="0"/>
              <a:t>encontraron </a:t>
            </a:r>
            <a:r>
              <a:rPr lang="es-ES_tradnl" sz="2400" dirty="0"/>
              <a:t>que cuando los cargos de </a:t>
            </a:r>
            <a:r>
              <a:rPr lang="es-ES_tradnl" sz="2400" dirty="0" smtClean="0"/>
              <a:t>administrador </a:t>
            </a:r>
            <a:r>
              <a:rPr lang="es-ES_tradnl" sz="2400" dirty="0"/>
              <a:t>de investigación eran ocupados por personas con antecedentes profesionales o científicos, los investigadores se sentían más protegidos y las unidades de trabajo tenían mayor productividad y moral. </a:t>
            </a:r>
            <a:endParaRPr lang="es-ES_tradnl" sz="2400" dirty="0" smtClean="0"/>
          </a:p>
          <a:p>
            <a:pPr>
              <a:spcBef>
                <a:spcPts val="600"/>
              </a:spcBef>
              <a:spcAft>
                <a:spcPts val="600"/>
              </a:spcAft>
              <a:buClr>
                <a:schemeClr val="tx1"/>
              </a:buClr>
              <a:buFont typeface="Arial" charset="0"/>
              <a:buChar char="•"/>
            </a:pPr>
            <a:r>
              <a:rPr lang="es-ES_tradnl" sz="2400" dirty="0" smtClean="0"/>
              <a:t>.¿</a:t>
            </a:r>
            <a:r>
              <a:rPr lang="es-ES_tradnl" sz="2400" dirty="0"/>
              <a:t>Puede este enfoque jerárquico triple implementarse con éxito en una organización, y es realmente práctico? En las organizaciones formales, por necesidad, tanto la estructura organizativa como las responsabilidades individuales se definen de manera rígida, mientras que la estructura organizativa de triple jerarquía requiere más flexibilidad y comunicaciones cruzadas o paralelas. Cuando este enfoque jerárquico triple se implementa con éxito, se </a:t>
            </a:r>
            <a:r>
              <a:rPr lang="es-ES_tradnl" sz="2400" dirty="0" smtClean="0"/>
              <a:t>producen muchos </a:t>
            </a:r>
            <a:r>
              <a:rPr lang="es-ES_tradnl" sz="2400" dirty="0"/>
              <a:t>beneficios secundarios e involuntarios, como la retención de personal técnico altamente </a:t>
            </a:r>
            <a:r>
              <a:rPr lang="es-ES_tradnl" sz="2400" dirty="0" smtClean="0"/>
              <a:t>calificado.</a:t>
            </a:r>
            <a:endParaRPr lang="es-ES_tradnl" sz="2400" dirty="0"/>
          </a:p>
        </p:txBody>
      </p:sp>
    </p:spTree>
    <p:extLst>
      <p:ext uri="{BB962C8B-B14F-4D97-AF65-F5344CB8AC3E}">
        <p14:creationId xmlns:p14="http://schemas.microsoft.com/office/powerpoint/2010/main" val="18952364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117</a:t>
            </a:fld>
            <a:endParaRPr lang="en-US" sz="1600" dirty="0"/>
          </a:p>
        </p:txBody>
      </p:sp>
      <p:sp>
        <p:nvSpPr>
          <p:cNvPr id="6" name="Título 1"/>
          <p:cNvSpPr txBox="1">
            <a:spLocks/>
          </p:cNvSpPr>
          <p:nvPr/>
        </p:nvSpPr>
        <p:spPr>
          <a:xfrm>
            <a:off x="770401" y="698268"/>
            <a:ext cx="10659600"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Discusi</a:t>
            </a:r>
            <a:r>
              <a:rPr lang="es-ES" sz="4000" dirty="0" err="1" smtClean="0"/>
              <a:t>ón</a:t>
            </a:r>
            <a:r>
              <a:rPr lang="es-ES" sz="4000" dirty="0" smtClean="0"/>
              <a:t>: Resumiendo el Capítulo 1</a:t>
            </a:r>
            <a:endParaRPr lang="en-US" sz="4000" dirty="0"/>
          </a:p>
        </p:txBody>
      </p:sp>
      <p:sp>
        <p:nvSpPr>
          <p:cNvPr id="5" name="Marcador de contenido 3"/>
          <p:cNvSpPr txBox="1">
            <a:spLocks/>
          </p:cNvSpPr>
          <p:nvPr/>
        </p:nvSpPr>
        <p:spPr>
          <a:xfrm>
            <a:off x="770400" y="2208361"/>
            <a:ext cx="10659600" cy="354013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800" b="1" dirty="0" smtClean="0"/>
              <a:t> </a:t>
            </a:r>
            <a:r>
              <a:rPr lang="en-US" sz="2800" b="1" dirty="0" err="1" smtClean="0"/>
              <a:t>Opinemos</a:t>
            </a:r>
            <a:r>
              <a:rPr lang="en-US" sz="2800" b="1" dirty="0" smtClean="0"/>
              <a:t> </a:t>
            </a:r>
            <a:r>
              <a:rPr lang="en-US" sz="2800" b="1" dirty="0" err="1" smtClean="0"/>
              <a:t>sobre</a:t>
            </a:r>
            <a:r>
              <a:rPr lang="en-US" sz="2800" b="1" dirty="0" smtClean="0"/>
              <a:t> lo </a:t>
            </a:r>
            <a:r>
              <a:rPr lang="en-US" sz="2800" b="1" dirty="0" err="1" smtClean="0"/>
              <a:t>relevante</a:t>
            </a:r>
            <a:r>
              <a:rPr lang="en-US" sz="2800" b="1" dirty="0" smtClean="0"/>
              <a:t> de la </a:t>
            </a:r>
            <a:r>
              <a:rPr lang="en-US" sz="2800" b="1" dirty="0" err="1" smtClean="0"/>
              <a:t>siguiente</a:t>
            </a:r>
            <a:r>
              <a:rPr lang="en-US" sz="2800" b="1" dirty="0" smtClean="0"/>
              <a:t> nota</a:t>
            </a:r>
          </a:p>
          <a:p>
            <a:pPr>
              <a:spcBef>
                <a:spcPts val="600"/>
              </a:spcBef>
              <a:spcAft>
                <a:spcPts val="600"/>
              </a:spcAft>
              <a:buClr>
                <a:schemeClr val="tx1"/>
              </a:buClr>
              <a:buFont typeface="Arial" charset="0"/>
              <a:buChar char="•"/>
            </a:pPr>
            <a:endParaRPr lang="en-US" sz="2800" b="1" dirty="0" smtClean="0"/>
          </a:p>
          <a:p>
            <a:pPr>
              <a:spcBef>
                <a:spcPts val="600"/>
              </a:spcBef>
              <a:spcAft>
                <a:spcPts val="600"/>
              </a:spcAft>
              <a:buClr>
                <a:schemeClr val="tx1"/>
              </a:buClr>
              <a:buFont typeface="Arial" charset="0"/>
              <a:buChar char="•"/>
            </a:pPr>
            <a:r>
              <a:rPr lang="en-US" sz="2800" b="1" dirty="0"/>
              <a:t> </a:t>
            </a:r>
            <a:r>
              <a:rPr lang="en-US" sz="2800" dirty="0">
                <a:hlinkClick r:id="rId3"/>
              </a:rPr>
              <a:t>https://www.linkedin.com/pulse/basics-starting-running-successful-rd-group-gil-laroya/</a:t>
            </a:r>
            <a:endParaRPr lang="en-US" sz="2800" b="1" dirty="0"/>
          </a:p>
        </p:txBody>
      </p:sp>
    </p:spTree>
    <p:extLst>
      <p:ext uri="{BB962C8B-B14F-4D97-AF65-F5344CB8AC3E}">
        <p14:creationId xmlns:p14="http://schemas.microsoft.com/office/powerpoint/2010/main" val="1677882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379702915"/>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solidFill>
                            <a:srgbClr val="FF0000"/>
                          </a:solidFill>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64740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latin typeface="Arial" charset="0"/>
              </a:rPr>
              <a:t>Organizaciones de I + D </a:t>
            </a:r>
            <a:r>
              <a:rPr lang="es-ES_tradnl" sz="4400" dirty="0" smtClean="0">
                <a:latin typeface="Arial" charset="0"/>
              </a:rPr>
              <a:t/>
            </a:r>
            <a:br>
              <a:rPr lang="es-ES_tradnl" sz="4400" dirty="0" smtClean="0">
                <a:latin typeface="Arial" charset="0"/>
              </a:rPr>
            </a:br>
            <a:r>
              <a:rPr lang="es-ES_tradnl" sz="4400" dirty="0" smtClean="0">
                <a:latin typeface="Arial" charset="0"/>
              </a:rPr>
              <a:t>y </a:t>
            </a:r>
            <a:r>
              <a:rPr lang="es-ES_tradnl" sz="4400" dirty="0">
                <a:latin typeface="Arial" charset="0"/>
              </a:rPr>
              <a:t>categorías de investigación</a:t>
            </a:r>
          </a:p>
        </p:txBody>
      </p:sp>
    </p:spTree>
    <p:extLst>
      <p:ext uri="{BB962C8B-B14F-4D97-AF65-F5344CB8AC3E}">
        <p14:creationId xmlns:p14="http://schemas.microsoft.com/office/powerpoint/2010/main" val="572973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058400" cy="4189615"/>
          </a:xfrm>
        </p:spPr>
        <p:txBody>
          <a:bodyPr>
            <a:normAutofit fontScale="92500"/>
          </a:bodyPr>
          <a:lstStyle/>
          <a:p>
            <a:pPr>
              <a:buClr>
                <a:schemeClr val="accent2"/>
              </a:buClr>
              <a:buFont typeface="Wingdings" charset="2"/>
              <a:buChar char="v"/>
            </a:pPr>
            <a:r>
              <a:rPr lang="es-ES_tradnl" sz="2400" dirty="0" smtClean="0"/>
              <a:t>Los relojeros fueron los primeros en aplicar conscientemente las teorías de la mecánica y la física en la fabricación de máquinas. El progreso provino de la colaboración de científicos (Galileo, Huygens, Hooke y otros) con artesanos y mecánicos.</a:t>
            </a:r>
          </a:p>
          <a:p>
            <a:pPr>
              <a:buClr>
                <a:schemeClr val="accent2"/>
              </a:buClr>
              <a:buFont typeface="Wingdings" charset="2"/>
              <a:buChar char="v"/>
            </a:pPr>
            <a:r>
              <a:rPr lang="es-ES_tradnl" sz="2400" dirty="0"/>
              <a:t>La histórica colaboración entre científicos y artesanos para crear el reloj, que </a:t>
            </a:r>
            <a:r>
              <a:rPr lang="es-ES_tradnl" sz="2400" dirty="0" err="1"/>
              <a:t>Boorstin</a:t>
            </a:r>
            <a:r>
              <a:rPr lang="es-ES_tradnl" sz="2400" dirty="0"/>
              <a:t> llama "la madre de las máquinas", representa una organización de investigación y desarrollo rudimentaria</a:t>
            </a:r>
            <a:r>
              <a:rPr lang="es-ES_tradnl" sz="2400" dirty="0" smtClean="0"/>
              <a:t>.</a:t>
            </a:r>
          </a:p>
          <a:p>
            <a:pPr>
              <a:buClr>
                <a:schemeClr val="accent2"/>
              </a:buClr>
              <a:buFont typeface="Wingdings" charset="2"/>
              <a:buChar char="v"/>
            </a:pPr>
            <a:r>
              <a:rPr lang="es-ES_tradnl" sz="2400" dirty="0" smtClean="0"/>
              <a:t>Hoy </a:t>
            </a:r>
            <a:r>
              <a:rPr lang="es-ES_tradnl" sz="2400" dirty="0"/>
              <a:t>en día, la complejidad de la tecnología ha creado organizaciones complejas, con cientos de empleados. Muchas disciplinas tienen que ser coordinadas y es el gerente quien reúne los muchos componentes para que puedan funcionar sin problemas, cada uno de los cuales hace una contribución óptima a la organización de I + D. Así, hoy, como en el pasado, el progreso requiere colaboración.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spTree>
    <p:extLst>
      <p:ext uri="{BB962C8B-B14F-4D97-AF65-F5344CB8AC3E}">
        <p14:creationId xmlns:p14="http://schemas.microsoft.com/office/powerpoint/2010/main" val="8116757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058400" cy="4189615"/>
          </a:xfrm>
        </p:spPr>
        <p:txBody>
          <a:bodyPr>
            <a:normAutofit fontScale="92500"/>
          </a:bodyPr>
          <a:lstStyle/>
          <a:p>
            <a:pPr>
              <a:buClr>
                <a:schemeClr val="accent2"/>
              </a:buClr>
              <a:buFont typeface="Wingdings" charset="2"/>
              <a:buChar char="v"/>
            </a:pPr>
            <a:r>
              <a:rPr lang="es-ES_tradnl" sz="2400" dirty="0"/>
              <a:t>La gestión de una organización de investigación y desarrollo (I + D) es, en gran medida, el arte de integrar los esfuerzos de sus numerosos participantes. Más allá de esto, el gerente tiene que proporcionar orden, propósito y previsión, y hacer esto al mismo tiempo que trata inteligentemente la incertidumbre inherente en una empresa de I + D. </a:t>
            </a:r>
            <a:endParaRPr lang="es-ES_tradnl" sz="2400" dirty="0" smtClean="0"/>
          </a:p>
          <a:p>
            <a:pPr>
              <a:buClr>
                <a:schemeClr val="accent2"/>
              </a:buClr>
              <a:buFont typeface="Wingdings" charset="2"/>
              <a:buChar char="v"/>
            </a:pPr>
            <a:r>
              <a:rPr lang="es-ES_tradnl" sz="2400" dirty="0" smtClean="0"/>
              <a:t>Teniendo </a:t>
            </a:r>
            <a:r>
              <a:rPr lang="es-ES_tradnl" sz="2400" dirty="0"/>
              <a:t>en cuenta el importante papel que desempeña la I + D</a:t>
            </a:r>
            <a:r>
              <a:rPr lang="es-ES_tradnl" sz="2400" dirty="0" smtClean="0"/>
              <a:t> </a:t>
            </a:r>
            <a:r>
              <a:rPr lang="es-ES_tradnl" sz="2400" dirty="0"/>
              <a:t>en el bienestar económico de una nación, la rentabilidad de una empresa comercial, la efectividad de una agencia gubernamental basada en la tecnología (por ejemplo, el Departamento de Defensa) y la enorme inversión de las naciones en actividades de I + D ($ 355 mil millones en los Estados Unidos en 2007), la gestión eficaz de la I + D puede tener consecuencias profundas y de gran alcance. La gestión efectiva, junto con una vigorosa política científica y de investigación, es necesaria para que una nación sostenga el crecimiento </a:t>
            </a:r>
            <a:r>
              <a:rPr lang="es-ES_tradnl" sz="2400" dirty="0" smtClean="0"/>
              <a:t>económico</a:t>
            </a:r>
            <a:r>
              <a:rPr lang="es-ES_tradnl" sz="2400" dirty="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a:t>
            </a:fld>
            <a:endParaRPr lang="en-US" sz="1600"/>
          </a:p>
        </p:txBody>
      </p:sp>
    </p:spTree>
    <p:extLst>
      <p:ext uri="{BB962C8B-B14F-4D97-AF65-F5344CB8AC3E}">
        <p14:creationId xmlns:p14="http://schemas.microsoft.com/office/powerpoint/2010/main" val="1485418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291156" cy="4189615"/>
          </a:xfrm>
        </p:spPr>
        <p:txBody>
          <a:bodyPr>
            <a:normAutofit fontScale="92500" lnSpcReduction="20000"/>
          </a:bodyPr>
          <a:lstStyle/>
          <a:p>
            <a:pPr>
              <a:buClr>
                <a:schemeClr val="accent2"/>
              </a:buClr>
              <a:buFont typeface="Wingdings" charset="2"/>
              <a:buChar char="v"/>
            </a:pPr>
            <a:r>
              <a:rPr lang="es-ES_tradnl" sz="2400" dirty="0"/>
              <a:t>Por tanto, es importante comprender las organizaciones de I + D y su relación con la </a:t>
            </a:r>
            <a:r>
              <a:rPr lang="es-ES_tradnl" sz="2400" dirty="0" smtClean="0"/>
              <a:t>sociedad. Esta </a:t>
            </a:r>
            <a:r>
              <a:rPr lang="es-ES_tradnl" sz="2400" dirty="0"/>
              <a:t>información debe ser útil para aquellos que conducen y administran la investigación, y especialmente para aquellos que buscan apoyo financiero para la investigación y que desean desarrollar aliados para influir en la política científica. </a:t>
            </a:r>
            <a:r>
              <a:rPr lang="es-ES_tradnl" sz="2400" dirty="0" smtClean="0"/>
              <a:t>Este </a:t>
            </a:r>
            <a:r>
              <a:rPr lang="es-ES_tradnl" sz="2400" dirty="0"/>
              <a:t>capítulo </a:t>
            </a:r>
            <a:r>
              <a:rPr lang="es-ES_tradnl" sz="2400" dirty="0" smtClean="0"/>
              <a:t>proporciona </a:t>
            </a:r>
            <a:r>
              <a:rPr lang="es-ES_tradnl" sz="2400" dirty="0"/>
              <a:t>una perspectiva sobre la gestión de I + D y luego analiza las categorías y definiciones de investigación y desarrollo. </a:t>
            </a:r>
            <a:r>
              <a:rPr lang="es-ES_tradnl" sz="2400" dirty="0" smtClean="0"/>
              <a:t>Examinamos las preguntas: </a:t>
            </a:r>
          </a:p>
          <a:p>
            <a:pPr>
              <a:buClr>
                <a:schemeClr val="accent2"/>
              </a:buClr>
              <a:buFont typeface="Wingdings" charset="2"/>
              <a:buChar char="v"/>
            </a:pPr>
            <a:r>
              <a:rPr lang="es-ES_tradnl" sz="2400" dirty="0" smtClean="0"/>
              <a:t>¿</a:t>
            </a:r>
            <a:r>
              <a:rPr lang="es-ES_tradnl" sz="2400" dirty="0"/>
              <a:t>Qué investigar? En algunos aspectos, esta es una pregunta clave para un gerente de I + D. </a:t>
            </a:r>
            <a:endParaRPr lang="es-ES_tradnl" sz="2400" dirty="0" smtClean="0"/>
          </a:p>
          <a:p>
            <a:pPr>
              <a:buClr>
                <a:schemeClr val="accent2"/>
              </a:buClr>
              <a:buFont typeface="Wingdings" charset="2"/>
              <a:buChar char="v"/>
            </a:pPr>
            <a:r>
              <a:rPr lang="es-ES_tradnl" sz="2400" dirty="0" smtClean="0"/>
              <a:t>¿</a:t>
            </a:r>
            <a:r>
              <a:rPr lang="es-ES_tradnl" sz="2400" dirty="0"/>
              <a:t>Hasta qué punto, por ejemplo, debería el gerente permitir que se realice una investigación básica además de la investigación aplicada que necesita la organización? </a:t>
            </a:r>
            <a:endParaRPr lang="es-ES_tradnl" sz="2400" dirty="0" smtClean="0"/>
          </a:p>
          <a:p>
            <a:pPr>
              <a:buClr>
                <a:schemeClr val="accent2"/>
              </a:buClr>
              <a:buFont typeface="Wingdings" charset="2"/>
              <a:buChar char="v"/>
            </a:pPr>
            <a:r>
              <a:rPr lang="es-ES_tradnl" sz="2400" dirty="0" smtClean="0"/>
              <a:t>¿</a:t>
            </a:r>
            <a:r>
              <a:rPr lang="es-ES_tradnl" sz="2400" dirty="0"/>
              <a:t>Cuál es la mejor manera de establecer prioridades entre los proyectos de investigación en competencia? Hay numerosas sugerencias en la literatura sobre cómo hacer eso. Dado que a menudo se plantea una pregunta acerca de qué es tan especial en la gestión de una organización de I + D, se incluye una discusión de este problema en este capítulo introductorio.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8084463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lnSpcReduction="10000"/>
          </a:bodyPr>
          <a:lstStyle/>
          <a:p>
            <a:pPr>
              <a:buClr>
                <a:schemeClr val="accent2"/>
              </a:buClr>
              <a:buFont typeface="Wingdings" charset="2"/>
              <a:buChar char="v"/>
            </a:pPr>
            <a:r>
              <a:rPr lang="es-ES_tradnl" sz="2400" dirty="0"/>
              <a:t>En matemáticas o física, la mayoría de los conceptos se pueden juzgar fácilmente como útiles o sin valor. Los conceptos de gestión, por otro lado, son más difíciles de evaluar. El siguiente ejemplo podría ilustrar el caso</a:t>
            </a:r>
            <a:r>
              <a:rPr lang="es-ES_tradnl" sz="2400" dirty="0" smtClean="0"/>
              <a:t>.</a:t>
            </a:r>
          </a:p>
          <a:p>
            <a:pPr>
              <a:buClr>
                <a:schemeClr val="accent2"/>
              </a:buClr>
              <a:buFont typeface="Wingdings" charset="2"/>
              <a:buChar char="v"/>
            </a:pPr>
            <a:r>
              <a:rPr lang="es-ES_tradnl" sz="2400" dirty="0" smtClean="0"/>
              <a:t>Un </a:t>
            </a:r>
            <a:r>
              <a:rPr lang="es-ES_tradnl" sz="2400" dirty="0"/>
              <a:t>científico conocido fue reclutado para ser vicepresidente de una compañía de biotecnología. Al tratar de prepararse para esta importante nueva posición, tomó un curso en el Instituto de Tecnología de California sobre "Gestión de Investigación y Desarrollo". Después de completar el curso, el científico sintió que no le había enseñado a priorizar y administrar proyectos de investigación. En su evaluación, afirmó que el curso había sido "costoso y sin valor". En respuesta a esta crítica, el director del programa del curso señaló que el científico había "malinterpretado completamente los objetivos del curso". Según el director, el curso era orientado a planificar actividades de investigación y desarrollo en lugar de administrar científicos (Wall Street </a:t>
            </a:r>
            <a:r>
              <a:rPr lang="es-ES_tradnl" sz="2400" dirty="0" err="1"/>
              <a:t>Journal</a:t>
            </a:r>
            <a:r>
              <a:rPr lang="es-ES_tradnl" sz="2400" dirty="0"/>
              <a:t>, 10 de noviembre de 1986).</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7965196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lnSpcReduction="10000"/>
          </a:bodyPr>
          <a:lstStyle/>
          <a:p>
            <a:pPr>
              <a:buClr>
                <a:schemeClr val="accent2"/>
              </a:buClr>
              <a:buFont typeface="Wingdings" charset="2"/>
              <a:buChar char="v"/>
            </a:pPr>
            <a:r>
              <a:rPr lang="es-ES_tradnl" sz="2400" dirty="0"/>
              <a:t>La gestión de los investigadores es una de las tareas más difíciles que puede emprender un gerente. No está claro cómo se planea o anticipa un "avance científico". </a:t>
            </a:r>
            <a:endParaRPr lang="es-ES_tradnl" sz="2400" dirty="0" smtClean="0"/>
          </a:p>
          <a:p>
            <a:pPr>
              <a:buClr>
                <a:schemeClr val="accent2"/>
              </a:buClr>
              <a:buFont typeface="Wingdings" charset="2"/>
              <a:buChar char="v"/>
            </a:pPr>
            <a:r>
              <a:rPr lang="es-ES_tradnl" sz="2400" dirty="0" smtClean="0"/>
              <a:t>Si </a:t>
            </a:r>
            <a:r>
              <a:rPr lang="es-ES_tradnl" sz="2400" dirty="0"/>
              <a:t>este es el caso, ¿tiene algún sentido emprender grandes esfuerzos en la planificación estratégica o hacer alguna planificación? Se cree que los científicos están dedicados a las ideas y la investigación. Sin </a:t>
            </a:r>
            <a:r>
              <a:rPr lang="es-ES_tradnl" sz="2400" dirty="0" smtClean="0"/>
              <a:t>embargo, </a:t>
            </a:r>
            <a:r>
              <a:rPr lang="es-ES_tradnl" sz="2400" dirty="0"/>
              <a:t>la mayor parte de la I + D se dedica al desarrollo de productos y la investigación aplicada, y menos a la investigación básica. </a:t>
            </a:r>
            <a:endParaRPr lang="es-ES_tradnl" sz="2400" dirty="0" smtClean="0"/>
          </a:p>
          <a:p>
            <a:pPr>
              <a:buClr>
                <a:schemeClr val="accent2"/>
              </a:buClr>
              <a:buFont typeface="Wingdings" charset="2"/>
              <a:buChar char="v"/>
            </a:pPr>
            <a:r>
              <a:rPr lang="es-ES_tradnl" sz="2400" dirty="0" smtClean="0"/>
              <a:t>El </a:t>
            </a:r>
            <a:r>
              <a:rPr lang="es-ES_tradnl" sz="2400" dirty="0"/>
              <a:t>desafío, entonces, es proporcionar una combinación de actividades para alcanzar los objetivos de la organización y mantener la motivación y curiosidad del investigador, que son esenciales para los avances científicos y el desarrollo de productos.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spTree>
    <p:extLst>
      <p:ext uri="{BB962C8B-B14F-4D97-AF65-F5344CB8AC3E}">
        <p14:creationId xmlns:p14="http://schemas.microsoft.com/office/powerpoint/2010/main" val="1569587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fontScale="92500" lnSpcReduction="10000"/>
          </a:bodyPr>
          <a:lstStyle/>
          <a:p>
            <a:pPr>
              <a:buClr>
                <a:schemeClr val="accent2"/>
              </a:buClr>
              <a:buFont typeface="Wingdings" charset="2"/>
              <a:buChar char="v"/>
            </a:pPr>
            <a:r>
              <a:rPr lang="es-ES_tradnl" sz="2400" dirty="0"/>
              <a:t>El efecto de la política pública y las decisiones de gestión en los recursos disponibles para I + D </a:t>
            </a:r>
            <a:r>
              <a:rPr lang="es-ES_tradnl" sz="2400" dirty="0" smtClean="0"/>
              <a:t>deber</a:t>
            </a:r>
            <a:r>
              <a:rPr lang="es-ES" sz="2400" dirty="0" err="1" smtClean="0"/>
              <a:t>ían</a:t>
            </a:r>
            <a:r>
              <a:rPr lang="es-ES" sz="2400" dirty="0" smtClean="0"/>
              <a:t> </a:t>
            </a:r>
            <a:r>
              <a:rPr lang="es-ES" sz="2400" dirty="0" err="1" smtClean="0"/>
              <a:t>entenders</a:t>
            </a:r>
            <a:r>
              <a:rPr lang="es-ES_tradnl" sz="2400" dirty="0" smtClean="0"/>
              <a:t>e </a:t>
            </a:r>
            <a:r>
              <a:rPr lang="es-ES_tradnl" sz="2400" dirty="0"/>
              <a:t>bien; uno también debe considerar y comprender el importante papel que los ingenieros y los científicos pueden y deben jugar en el desarrollo de la política científica. </a:t>
            </a:r>
            <a:endParaRPr lang="es-ES_tradnl" sz="2400" dirty="0" smtClean="0"/>
          </a:p>
          <a:p>
            <a:pPr>
              <a:buClr>
                <a:schemeClr val="accent2"/>
              </a:buClr>
              <a:buFont typeface="Wingdings" charset="2"/>
              <a:buChar char="v"/>
            </a:pPr>
            <a:r>
              <a:rPr lang="es-ES_tradnl" sz="2400" dirty="0" smtClean="0"/>
              <a:t>De </a:t>
            </a:r>
            <a:r>
              <a:rPr lang="es-ES_tradnl" sz="2400" dirty="0"/>
              <a:t>los aproximadamente 595,000 científicos e ingenieros de doctorado empleados en los Estados Unidos a partir de 2003, aproximadamente </a:t>
            </a:r>
            <a:r>
              <a:rPr lang="es-ES_tradnl" sz="2400" dirty="0" smtClean="0"/>
              <a:t>372,000 (63%) </a:t>
            </a:r>
            <a:r>
              <a:rPr lang="es-ES_tradnl" sz="2400" dirty="0"/>
              <a:t>trabajan en investigación y desarrollo. De los 372,000, se estima que alrededor de </a:t>
            </a:r>
            <a:r>
              <a:rPr lang="es-ES_tradnl" sz="2400" dirty="0" smtClean="0"/>
              <a:t>60,000 (16%) </a:t>
            </a:r>
            <a:r>
              <a:rPr lang="es-ES_tradnl" sz="2400" dirty="0"/>
              <a:t>trabajan en la gestión de la I + D. </a:t>
            </a:r>
            <a:endParaRPr lang="es-ES_tradnl" sz="2400" dirty="0" smtClean="0"/>
          </a:p>
          <a:p>
            <a:pPr>
              <a:buClr>
                <a:schemeClr val="accent2"/>
              </a:buClr>
              <a:buFont typeface="Wingdings" charset="2"/>
              <a:buChar char="v"/>
            </a:pPr>
            <a:r>
              <a:rPr lang="es-ES_tradnl" sz="2400" dirty="0" smtClean="0"/>
              <a:t>Los </a:t>
            </a:r>
            <a:r>
              <a:rPr lang="es-ES_tradnl" sz="2400" dirty="0"/>
              <a:t>doctores e ingenieros </a:t>
            </a:r>
            <a:r>
              <a:rPr lang="es-ES_tradnl" sz="2400" dirty="0" smtClean="0"/>
              <a:t>restantes </a:t>
            </a:r>
            <a:r>
              <a:rPr lang="es-ES_tradnl" sz="2400" dirty="0"/>
              <a:t>participan en muchas formas de práctica profesional, además del número sustancial que enseñan (</a:t>
            </a:r>
            <a:r>
              <a:rPr lang="es-ES_tradnl" sz="2400" dirty="0" smtClean="0"/>
              <a:t>184,000, 31%). </a:t>
            </a:r>
            <a:r>
              <a:rPr lang="es-ES_tradnl" sz="2400" dirty="0"/>
              <a:t>Las personas involucradas en servicios profesionales y consultoría son casi </a:t>
            </a:r>
            <a:r>
              <a:rPr lang="es-ES_tradnl" sz="2400" dirty="0" smtClean="0"/>
              <a:t>96,000 (16%). </a:t>
            </a:r>
            <a:r>
              <a:rPr lang="es-ES_tradnl" sz="2400" dirty="0"/>
              <a:t>Los ingenieros consultores y los científicos realizan actividades creativas que son, de muchas maneras, responsables de cerrar el ciclo entre la investigación y el desarrollo y la aplicación.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419469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21832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fontScale="85000" lnSpcReduction="20000"/>
          </a:bodyPr>
          <a:lstStyle/>
          <a:p>
            <a:pPr>
              <a:buClr>
                <a:schemeClr val="accent2"/>
              </a:buClr>
              <a:buFont typeface="Wingdings" charset="2"/>
              <a:buChar char="v"/>
            </a:pPr>
            <a:r>
              <a:rPr lang="es-ES_tradnl" sz="2400" dirty="0"/>
              <a:t>Un doctorado es un grado de investigación, y la mayoría de los científicos e ingenieros con doctorados trabajan en investigación, desarrollo y enseñanza. </a:t>
            </a:r>
            <a:endParaRPr lang="es-ES_tradnl" sz="2400" dirty="0" smtClean="0"/>
          </a:p>
          <a:p>
            <a:pPr>
              <a:buClr>
                <a:schemeClr val="accent2"/>
              </a:buClr>
              <a:buFont typeface="Wingdings" charset="2"/>
              <a:buChar char="v"/>
            </a:pPr>
            <a:r>
              <a:rPr lang="es-ES_tradnl" sz="2400" dirty="0" smtClean="0"/>
              <a:t>Es </a:t>
            </a:r>
            <a:r>
              <a:rPr lang="es-ES_tradnl" sz="2400" dirty="0"/>
              <a:t>significativo que relativamente pocos ingenieros, en comparación con los científicos, posean títulos de doctorado. En 2003, 101,500 ingenieros tenían doctorados, pero esto representaba solo alrededor del </a:t>
            </a:r>
            <a:r>
              <a:rPr lang="es-ES_tradnl" sz="2400" dirty="0" smtClean="0"/>
              <a:t>7% de </a:t>
            </a:r>
            <a:r>
              <a:rPr lang="es-ES_tradnl" sz="2400" dirty="0"/>
              <a:t>todos los ingenieros empleados. Sin embargo, entre los científicos, alrededor del 23 por ciento tienen doctorados (Indicadores de Ciencia e Ingeniería, 2003</a:t>
            </a:r>
            <a:r>
              <a:rPr lang="es-ES_tradnl" sz="2400" dirty="0" smtClean="0"/>
              <a:t>).</a:t>
            </a:r>
          </a:p>
          <a:p>
            <a:pPr>
              <a:buClr>
                <a:schemeClr val="accent2"/>
              </a:buClr>
              <a:buFont typeface="Wingdings" charset="2"/>
              <a:buChar char="v"/>
            </a:pPr>
            <a:r>
              <a:rPr lang="es-ES_tradnl" sz="2400" dirty="0"/>
              <a:t>G</a:t>
            </a:r>
            <a:r>
              <a:rPr lang="es-ES_tradnl" sz="2400" dirty="0" smtClean="0"/>
              <a:t>erentes </a:t>
            </a:r>
            <a:r>
              <a:rPr lang="es-ES_tradnl" sz="2400" dirty="0"/>
              <a:t>de organizaciones de I + D con habilidades técnicas de alto </a:t>
            </a:r>
            <a:r>
              <a:rPr lang="es-ES_tradnl" sz="2400" dirty="0" smtClean="0"/>
              <a:t>nivel: Los </a:t>
            </a:r>
            <a:r>
              <a:rPr lang="es-ES_tradnl" sz="2400" dirty="0"/>
              <a:t>estudios han demostrado claramente que donde los supervisores fueron calificados con las habilidades técnicas más altas, los grupos de investigación fueron los más innovadores. Y donde los supervisores no poseían excelentes habilidades técnicas (pero tenían habilidades administrativas de alto nivel), los grupos de investigación eran menos innovadores (</a:t>
            </a:r>
            <a:r>
              <a:rPr lang="es-ES_tradnl" sz="2400" dirty="0" err="1"/>
              <a:t>Farris</a:t>
            </a:r>
            <a:r>
              <a:rPr lang="es-ES_tradnl" sz="2400" dirty="0"/>
              <a:t>, 1982, p. 340). </a:t>
            </a:r>
            <a:endParaRPr lang="es-ES_tradnl" sz="2400" dirty="0" smtClean="0"/>
          </a:p>
          <a:p>
            <a:pPr>
              <a:buClr>
                <a:schemeClr val="accent2"/>
              </a:buClr>
              <a:buFont typeface="Wingdings" charset="2"/>
              <a:buChar char="v"/>
            </a:pPr>
            <a:r>
              <a:rPr lang="es-ES_tradnl" sz="2400" dirty="0" smtClean="0"/>
              <a:t>Estos </a:t>
            </a:r>
            <a:r>
              <a:rPr lang="es-ES_tradnl" sz="2400" dirty="0"/>
              <a:t>hallazgos </a:t>
            </a:r>
            <a:r>
              <a:rPr lang="es-ES_tradnl" sz="2400" dirty="0" smtClean="0"/>
              <a:t>no minimizan </a:t>
            </a:r>
            <a:r>
              <a:rPr lang="es-ES_tradnl" sz="2400" dirty="0"/>
              <a:t>la importancia de las habilidades administrativas, sino que más bien apuntan a una necesidad fundamental de un supervisor en una organización de I + D que posea excelentes habilidades técnicas. Idealmente, ambos tipos de habilidades deberían estar disponibles para un </a:t>
            </a:r>
            <a:r>
              <a:rPr lang="es-ES_tradnl" sz="2400" dirty="0" smtClean="0"/>
              <a:t>gerente. En consecuencia</a:t>
            </a:r>
            <a:r>
              <a:rPr lang="es-ES_tradnl" sz="2400" dirty="0"/>
              <a:t>, el papel de un científico en la gestión de las organizaciones de I + D ha sido </a:t>
            </a:r>
            <a:r>
              <a:rPr lang="es-ES_tradnl" sz="2400" dirty="0" smtClean="0"/>
              <a:t>importante</a:t>
            </a:r>
            <a:r>
              <a:rPr lang="es-ES_tradnl" sz="240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211323390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a:t>¿QUÉ ES LA INVESTIGACIÓN Y EL DESARROLLO?</a:t>
            </a:r>
            <a:endParaRPr lang="en-US" sz="4300" dirty="0"/>
          </a:p>
        </p:txBody>
      </p:sp>
      <p:sp>
        <p:nvSpPr>
          <p:cNvPr id="3" name="Marcador de contenido 2"/>
          <p:cNvSpPr>
            <a:spLocks noGrp="1"/>
          </p:cNvSpPr>
          <p:nvPr>
            <p:ph idx="1"/>
          </p:nvPr>
        </p:nvSpPr>
        <p:spPr>
          <a:xfrm>
            <a:off x="714897" y="1961803"/>
            <a:ext cx="11089178" cy="4405745"/>
          </a:xfrm>
        </p:spPr>
        <p:txBody>
          <a:bodyPr>
            <a:normAutofit fontScale="92500" lnSpcReduction="20000"/>
          </a:bodyPr>
          <a:lstStyle/>
          <a:p>
            <a:pPr>
              <a:buClr>
                <a:schemeClr val="accent2"/>
              </a:buClr>
              <a:buFont typeface="Wingdings" charset="2"/>
              <a:buChar char="v"/>
            </a:pPr>
            <a:r>
              <a:rPr lang="es-ES_tradnl" sz="2400" dirty="0"/>
              <a:t>La </a:t>
            </a:r>
            <a:r>
              <a:rPr lang="es-ES_tradnl" sz="2400" dirty="0" err="1"/>
              <a:t>National</a:t>
            </a:r>
            <a:r>
              <a:rPr lang="es-ES_tradnl" sz="2400" dirty="0"/>
              <a:t> </a:t>
            </a:r>
            <a:r>
              <a:rPr lang="es-ES_tradnl" sz="2400" dirty="0" err="1"/>
              <a:t>Science</a:t>
            </a:r>
            <a:r>
              <a:rPr lang="es-ES_tradnl" sz="2400" dirty="0"/>
              <a:t> </a:t>
            </a:r>
            <a:r>
              <a:rPr lang="es-ES_tradnl" sz="2400" dirty="0" err="1"/>
              <a:t>Foundation</a:t>
            </a:r>
            <a:r>
              <a:rPr lang="es-ES_tradnl" sz="2400" dirty="0"/>
              <a:t> (NSF) clasifica y define la investigación de la siguiente manera (Indicadores de ciencia e ingeniería, 2008</a:t>
            </a:r>
            <a:r>
              <a:rPr lang="es-ES_tradnl" sz="2400" dirty="0" smtClean="0"/>
              <a:t>):</a:t>
            </a:r>
          </a:p>
          <a:p>
            <a:pPr>
              <a:buClr>
                <a:schemeClr val="accent2"/>
              </a:buClr>
              <a:buFont typeface="Wingdings" charset="2"/>
              <a:buChar char="v"/>
            </a:pPr>
            <a:r>
              <a:rPr lang="es-ES_tradnl" sz="2400" dirty="0" smtClean="0"/>
              <a:t>Investigación </a:t>
            </a:r>
            <a:r>
              <a:rPr lang="es-ES_tradnl" sz="2400" dirty="0"/>
              <a:t>básica. La investigación básica tiene como objetivo "un conocimiento o comprensión más completa del tema en estudio, sin aplicaciones específicas en mente". Para tener en cuenta los objetivos industriales, NSF modifica esta definición para el sector industrial para indicar que la investigación básica avanza en el conocimiento científico " pero no tiene objetivos comerciales inmediatos específicos, aunque puede ser en campos de interés comercial presente o potencial </a:t>
            </a:r>
            <a:r>
              <a:rPr lang="es-ES_tradnl" sz="2400" dirty="0" smtClean="0"/>
              <a:t>".</a:t>
            </a:r>
          </a:p>
          <a:p>
            <a:pPr>
              <a:buClr>
                <a:schemeClr val="accent2"/>
              </a:buClr>
              <a:buFont typeface="Wingdings" charset="2"/>
              <a:buChar char="v"/>
            </a:pPr>
            <a:r>
              <a:rPr lang="es-ES_tradnl" sz="2400" dirty="0" smtClean="0"/>
              <a:t>Investigación </a:t>
            </a:r>
            <a:r>
              <a:rPr lang="es-ES_tradnl" sz="2400" dirty="0"/>
              <a:t>aplicada. La investigación aplicada está dirigida a obtener “conocimiento o comprensión para determinar los medios por los cuales se puede satisfacer una necesidad específica y reconocida”. En la industria, la investigación aplicada incluye investigaciones dirigidas “a descubrir nuevos conocimientos científicos que tengan objetivos comerciales específicos con respecto a los productos, procesos, o servicios </a:t>
            </a:r>
            <a:r>
              <a:rPr lang="es-ES_tradnl" sz="2400" dirty="0" smtClean="0"/>
              <a:t>".</a:t>
            </a:r>
          </a:p>
          <a:p>
            <a:pPr>
              <a:buClr>
                <a:schemeClr val="accent2"/>
              </a:buClr>
              <a:buFont typeface="Wingdings" charset="2"/>
              <a:buChar char="v"/>
            </a:pPr>
            <a:r>
              <a:rPr lang="es-ES_tradnl" sz="2400" dirty="0" smtClean="0"/>
              <a:t>Desarrollo</a:t>
            </a:r>
            <a:r>
              <a:rPr lang="es-ES_tradnl" sz="2400" dirty="0"/>
              <a:t>. El desarrollo es el "uso sistemático del conocimiento o entendimiento obtenido de la investigación, dirigido hacia la producción de materiales, dispositivos, sistemas o métodos útiles, incluido el diseño y desarrollo de prototipos y procesos".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1817390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6" name="Título 1"/>
          <p:cNvSpPr txBox="1">
            <a:spLocks/>
          </p:cNvSpPr>
          <p:nvPr/>
        </p:nvSpPr>
        <p:spPr>
          <a:xfrm>
            <a:off x="997527" y="432262"/>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smtClean="0"/>
              <a:t>¿QUÉ ES LA INVESTIGACIÓN Y EL DESARROLLO?</a:t>
            </a:r>
            <a:endParaRPr lang="en-US" sz="4300" dirty="0"/>
          </a:p>
        </p:txBody>
      </p:sp>
      <p:sp>
        <p:nvSpPr>
          <p:cNvPr id="7" name="Marcador de contenido 2"/>
          <p:cNvSpPr txBox="1">
            <a:spLocks/>
          </p:cNvSpPr>
          <p:nvPr/>
        </p:nvSpPr>
        <p:spPr>
          <a:xfrm>
            <a:off x="714897" y="1379913"/>
            <a:ext cx="11089178" cy="4987635"/>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smtClean="0"/>
              <a:t>La investigación básica es un trabajo experimental o teórico realizado principalmente para adquirir nuevos conocimientos de los fundamentos subyacentes de los fenómenos y los hechos observables, sin ninguna aplicación o uso en particular a la vista. La investigación básica analiza las propiedades, estructuras y relaciones con vistas a formular y probar hipótesis, teorías o leyes. Los resultados de la investigación básica generalmente no se venden, pero generalmente se publican en revistas científicas. Se realiza una investigación básica pura para el avance del conocimiento, sin trabajar para obtener beneficios económicos o sociales a largo plazo y sin hacer esfuerzos positivos para aplicar los resultados a problemas prácticos o transferir los resultados a los sectores responsables de sus aplicaciones. La investigación básica orientada se lleva a cabo con la expectativa de que producirá una amplia base de conocimiento que pueda formar el fondo para la solución de problemas o posibilidades actuales o futuros reconocidos o esperados. </a:t>
            </a:r>
          </a:p>
          <a:p>
            <a:pPr>
              <a:buClr>
                <a:schemeClr val="accent2"/>
              </a:buClr>
              <a:buFont typeface="Wingdings" charset="2"/>
              <a:buChar char="v"/>
            </a:pPr>
            <a:r>
              <a:rPr lang="es-ES_tradnl" sz="2400" dirty="0" smtClean="0"/>
              <a:t>La investigación aplicada es también una investigación original realizada para adquirir nuevos conocimientos. Sin embargo, está dirigido principalmente hacia un objetivo u objetivo práctico específico. La investigación aplicada desarrolla ideas en forma operativa. El desarrollo experimental es un trabajo sistemático, que se basa en el conocimiento existente obtenido de la investigación y la experiencia práctica que se dirige a la producción de nuevos materiales, productos y dispositivos; a la instalación de nuevos procesos, sistemas y servicios; o para mejorar sustancialmente los ya producidos o instalados.</a:t>
            </a:r>
            <a:endParaRPr lang="es-ES_tradnl" sz="2400" dirty="0"/>
          </a:p>
        </p:txBody>
      </p:sp>
    </p:spTree>
    <p:extLst>
      <p:ext uri="{BB962C8B-B14F-4D97-AF65-F5344CB8AC3E}">
        <p14:creationId xmlns:p14="http://schemas.microsoft.com/office/powerpoint/2010/main" val="18758684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a:t>¿QUÉ ES LA INVESTIGACIÓN Y EL DESARROLLO?</a:t>
            </a:r>
            <a:endParaRPr lang="en-US" sz="4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
        <p:nvSpPr>
          <p:cNvPr id="4" name="Marcador de contenido 3"/>
          <p:cNvSpPr>
            <a:spLocks noGrp="1"/>
          </p:cNvSpPr>
          <p:nvPr>
            <p:ph idx="1"/>
          </p:nvPr>
        </p:nvSpPr>
        <p:spPr>
          <a:xfrm>
            <a:off x="781393" y="1924947"/>
            <a:ext cx="10789920" cy="4405437"/>
          </a:xfrm>
        </p:spPr>
        <p:txBody>
          <a:bodyPr>
            <a:noAutofit/>
          </a:bodyPr>
          <a:lstStyle/>
          <a:p>
            <a:r>
              <a:rPr lang="en-US" sz="2100" dirty="0"/>
              <a:t>La OCDE </a:t>
            </a:r>
            <a:r>
              <a:rPr lang="en-US" sz="2100" dirty="0" smtClean="0"/>
              <a:t>(</a:t>
            </a:r>
            <a:r>
              <a:rPr lang="en-US" sz="2100" dirty="0"/>
              <a:t>Organization for Economic Co-operation and Development</a:t>
            </a:r>
            <a:r>
              <a:rPr lang="en-US" sz="2100" dirty="0" smtClean="0"/>
              <a:t>) define </a:t>
            </a:r>
            <a:r>
              <a:rPr lang="en-US" sz="2100" dirty="0"/>
              <a:t>la I + D </a:t>
            </a:r>
            <a:r>
              <a:rPr lang="en-US" sz="2100" dirty="0" err="1"/>
              <a:t>como</a:t>
            </a:r>
            <a:r>
              <a:rPr lang="en-US" sz="2100" dirty="0"/>
              <a:t> "</a:t>
            </a:r>
            <a:r>
              <a:rPr lang="en-US" sz="2100" dirty="0" err="1"/>
              <a:t>trabajo</a:t>
            </a:r>
            <a:r>
              <a:rPr lang="en-US" sz="2100" dirty="0"/>
              <a:t> </a:t>
            </a:r>
            <a:r>
              <a:rPr lang="en-US" sz="2100" dirty="0" err="1"/>
              <a:t>creativo</a:t>
            </a:r>
            <a:r>
              <a:rPr lang="en-US" sz="2100" dirty="0"/>
              <a:t> </a:t>
            </a:r>
            <a:r>
              <a:rPr lang="en-US" sz="2100" dirty="0" err="1"/>
              <a:t>realizado</a:t>
            </a:r>
            <a:r>
              <a:rPr lang="en-US" sz="2100" dirty="0"/>
              <a:t> de forma </a:t>
            </a:r>
            <a:r>
              <a:rPr lang="en-US" sz="2100" dirty="0" err="1"/>
              <a:t>sistemática</a:t>
            </a:r>
            <a:r>
              <a:rPr lang="en-US" sz="2100" dirty="0"/>
              <a:t> para </a:t>
            </a:r>
            <a:r>
              <a:rPr lang="en-US" sz="2100" dirty="0" err="1"/>
              <a:t>aumentar</a:t>
            </a:r>
            <a:r>
              <a:rPr lang="en-US" sz="2100" dirty="0"/>
              <a:t> el stock de </a:t>
            </a:r>
            <a:r>
              <a:rPr lang="en-US" sz="2100" dirty="0" err="1"/>
              <a:t>conocimiento</a:t>
            </a:r>
            <a:r>
              <a:rPr lang="en-US" sz="2100" dirty="0"/>
              <a:t> del hombre, la </a:t>
            </a:r>
            <a:r>
              <a:rPr lang="en-US" sz="2100" dirty="0" err="1"/>
              <a:t>cultura</a:t>
            </a:r>
            <a:r>
              <a:rPr lang="en-US" sz="2100" dirty="0"/>
              <a:t> y la </a:t>
            </a:r>
            <a:r>
              <a:rPr lang="en-US" sz="2100" dirty="0" err="1"/>
              <a:t>sociedad</a:t>
            </a:r>
            <a:r>
              <a:rPr lang="en-US" sz="2100" dirty="0"/>
              <a:t>, y el </a:t>
            </a:r>
            <a:r>
              <a:rPr lang="en-US" sz="2100" dirty="0" err="1"/>
              <a:t>uso</a:t>
            </a:r>
            <a:r>
              <a:rPr lang="en-US" sz="2100" dirty="0"/>
              <a:t> de </a:t>
            </a:r>
            <a:r>
              <a:rPr lang="en-US" sz="2100" dirty="0" err="1"/>
              <a:t>este</a:t>
            </a:r>
            <a:r>
              <a:rPr lang="en-US" sz="2100" dirty="0"/>
              <a:t> stock de </a:t>
            </a:r>
            <a:r>
              <a:rPr lang="en-US" sz="2100" dirty="0" err="1"/>
              <a:t>conocimiento</a:t>
            </a:r>
            <a:r>
              <a:rPr lang="en-US" sz="2100" dirty="0"/>
              <a:t> para </a:t>
            </a:r>
            <a:r>
              <a:rPr lang="en-US" sz="2100" dirty="0" err="1"/>
              <a:t>diseñar</a:t>
            </a:r>
            <a:r>
              <a:rPr lang="en-US" sz="2100" dirty="0"/>
              <a:t> </a:t>
            </a:r>
            <a:r>
              <a:rPr lang="en-US" sz="2100" dirty="0" err="1"/>
              <a:t>nuevas</a:t>
            </a:r>
            <a:r>
              <a:rPr lang="en-US" sz="2100" dirty="0"/>
              <a:t> </a:t>
            </a:r>
            <a:r>
              <a:rPr lang="en-US" sz="2100" dirty="0" err="1" smtClean="0"/>
              <a:t>aplicaciones</a:t>
            </a:r>
            <a:r>
              <a:rPr lang="en-US" sz="2100" dirty="0" smtClean="0"/>
              <a:t>”.</a:t>
            </a:r>
            <a:endParaRPr lang="en-US" sz="2100" dirty="0"/>
          </a:p>
          <a:p>
            <a:r>
              <a:rPr lang="en-US" sz="2100" dirty="0"/>
              <a:t>Con el fin de </a:t>
            </a:r>
            <a:r>
              <a:rPr lang="en-US" sz="2100" dirty="0" err="1"/>
              <a:t>proporcionar</a:t>
            </a:r>
            <a:r>
              <a:rPr lang="en-US" sz="2100" dirty="0"/>
              <a:t> </a:t>
            </a:r>
            <a:r>
              <a:rPr lang="en-US" sz="2100" dirty="0" err="1"/>
              <a:t>definiciones</a:t>
            </a:r>
            <a:r>
              <a:rPr lang="en-US" sz="2100" dirty="0"/>
              <a:t> </a:t>
            </a:r>
            <a:r>
              <a:rPr lang="en-US" sz="2100" dirty="0" err="1"/>
              <a:t>funcionales</a:t>
            </a:r>
            <a:r>
              <a:rPr lang="en-US" sz="2100" dirty="0"/>
              <a:t> y </a:t>
            </a:r>
            <a:r>
              <a:rPr lang="en-US" sz="2100" dirty="0" err="1"/>
              <a:t>comprensibles</a:t>
            </a:r>
            <a:r>
              <a:rPr lang="en-US" sz="2100" dirty="0"/>
              <a:t> para </a:t>
            </a:r>
            <a:r>
              <a:rPr lang="en-US" sz="2100" dirty="0" err="1"/>
              <a:t>varias</a:t>
            </a:r>
            <a:r>
              <a:rPr lang="en-US" sz="2100" dirty="0"/>
              <a:t> </a:t>
            </a:r>
            <a:r>
              <a:rPr lang="en-US" sz="2100" dirty="0" err="1"/>
              <a:t>actividades</a:t>
            </a:r>
            <a:r>
              <a:rPr lang="en-US" sz="2100" dirty="0"/>
              <a:t> de </a:t>
            </a:r>
            <a:r>
              <a:rPr lang="en-US" sz="2100" dirty="0" err="1"/>
              <a:t>investigación</a:t>
            </a:r>
            <a:r>
              <a:rPr lang="en-US" sz="2100" dirty="0"/>
              <a:t>, Science Indicators </a:t>
            </a:r>
            <a:r>
              <a:rPr lang="en-US" sz="2100" dirty="0" err="1"/>
              <a:t>clasifica</a:t>
            </a:r>
            <a:r>
              <a:rPr lang="en-US" sz="2100" dirty="0"/>
              <a:t> </a:t>
            </a:r>
            <a:r>
              <a:rPr lang="en-US" sz="2100" dirty="0" err="1"/>
              <a:t>las</a:t>
            </a:r>
            <a:r>
              <a:rPr lang="en-US" sz="2100" dirty="0"/>
              <a:t> </a:t>
            </a:r>
            <a:r>
              <a:rPr lang="en-US" sz="2100" dirty="0" err="1"/>
              <a:t>actividades</a:t>
            </a:r>
            <a:r>
              <a:rPr lang="en-US" sz="2100" dirty="0"/>
              <a:t> de I + D </a:t>
            </a:r>
            <a:r>
              <a:rPr lang="en-US" sz="2100" dirty="0" err="1"/>
              <a:t>como</a:t>
            </a:r>
            <a:r>
              <a:rPr lang="en-US" sz="2100" dirty="0"/>
              <a:t> </a:t>
            </a:r>
            <a:r>
              <a:rPr lang="en-US" sz="2100" dirty="0" err="1"/>
              <a:t>esfuerzos</a:t>
            </a:r>
            <a:r>
              <a:rPr lang="en-US" sz="2100" dirty="0"/>
              <a:t> en </a:t>
            </a:r>
            <a:r>
              <a:rPr lang="en-US" sz="2100" dirty="0" err="1"/>
              <a:t>ciencia</a:t>
            </a:r>
            <a:r>
              <a:rPr lang="en-US" sz="2100" dirty="0"/>
              <a:t> e </a:t>
            </a:r>
            <a:r>
              <a:rPr lang="en-US" sz="2100" dirty="0" err="1"/>
              <a:t>ingeniería</a:t>
            </a:r>
            <a:r>
              <a:rPr lang="en-US" sz="2100" dirty="0"/>
              <a:t> de la </a:t>
            </a:r>
            <a:r>
              <a:rPr lang="en-US" sz="2100" dirty="0" err="1"/>
              <a:t>siguiente</a:t>
            </a:r>
            <a:r>
              <a:rPr lang="en-US" sz="2100" dirty="0"/>
              <a:t> </a:t>
            </a:r>
            <a:r>
              <a:rPr lang="en-US" sz="2100" dirty="0" err="1"/>
              <a:t>manera</a:t>
            </a:r>
            <a:r>
              <a:rPr lang="en-US" sz="2100" dirty="0" smtClean="0"/>
              <a:t>:</a:t>
            </a:r>
          </a:p>
          <a:p>
            <a:r>
              <a:rPr lang="en-US" sz="2100" dirty="0" smtClean="0"/>
              <a:t>• </a:t>
            </a:r>
            <a:r>
              <a:rPr lang="en-US" sz="2100" dirty="0" err="1"/>
              <a:t>Producir</a:t>
            </a:r>
            <a:r>
              <a:rPr lang="en-US" sz="2100" dirty="0"/>
              <a:t> </a:t>
            </a:r>
            <a:r>
              <a:rPr lang="en-US" sz="2100" dirty="0" err="1"/>
              <a:t>avances</a:t>
            </a:r>
            <a:r>
              <a:rPr lang="en-US" sz="2100" dirty="0"/>
              <a:t> </a:t>
            </a:r>
            <a:r>
              <a:rPr lang="en-US" sz="2100" dirty="0" err="1"/>
              <a:t>significativos</a:t>
            </a:r>
            <a:r>
              <a:rPr lang="en-US" sz="2100" dirty="0"/>
              <a:t> en el </a:t>
            </a:r>
            <a:r>
              <a:rPr lang="en-US" sz="2100" dirty="0" err="1"/>
              <a:t>amplio</a:t>
            </a:r>
            <a:r>
              <a:rPr lang="en-US" sz="2100" dirty="0"/>
              <a:t> </a:t>
            </a:r>
            <a:r>
              <a:rPr lang="en-US" sz="2100" dirty="0" err="1"/>
              <a:t>frente</a:t>
            </a:r>
            <a:r>
              <a:rPr lang="en-US" sz="2100" dirty="0"/>
              <a:t> de la </a:t>
            </a:r>
            <a:r>
              <a:rPr lang="en-US" sz="2100" dirty="0" err="1"/>
              <a:t>comprensión</a:t>
            </a:r>
            <a:r>
              <a:rPr lang="en-US" sz="2100" dirty="0"/>
              <a:t> de los </a:t>
            </a:r>
            <a:r>
              <a:rPr lang="en-US" sz="2100" dirty="0" err="1"/>
              <a:t>fenómenos</a:t>
            </a:r>
            <a:r>
              <a:rPr lang="en-US" sz="2100" dirty="0"/>
              <a:t> </a:t>
            </a:r>
            <a:r>
              <a:rPr lang="en-US" sz="2100" dirty="0" err="1"/>
              <a:t>naturales</a:t>
            </a:r>
            <a:r>
              <a:rPr lang="en-US" sz="2100" dirty="0"/>
              <a:t> y </a:t>
            </a:r>
            <a:r>
              <a:rPr lang="en-US" sz="2100" dirty="0" err="1"/>
              <a:t>sociales</a:t>
            </a:r>
            <a:r>
              <a:rPr lang="en-US" sz="2100" dirty="0"/>
              <a:t>: </a:t>
            </a:r>
            <a:r>
              <a:rPr lang="en-US" sz="2100" b="1" dirty="0" err="1"/>
              <a:t>investigación</a:t>
            </a:r>
            <a:r>
              <a:rPr lang="en-US" sz="2100" b="1" dirty="0"/>
              <a:t> </a:t>
            </a:r>
            <a:r>
              <a:rPr lang="en-US" sz="2100" b="1" dirty="0" err="1" smtClean="0"/>
              <a:t>básica</a:t>
            </a:r>
            <a:endParaRPr lang="en-US" sz="2100" b="1" dirty="0" smtClean="0"/>
          </a:p>
          <a:p>
            <a:r>
              <a:rPr lang="en-US" sz="2100" dirty="0" smtClean="0"/>
              <a:t>• </a:t>
            </a:r>
            <a:r>
              <a:rPr lang="en-US" sz="2100" dirty="0" err="1"/>
              <a:t>Fomento</a:t>
            </a:r>
            <a:r>
              <a:rPr lang="en-US" sz="2100" dirty="0"/>
              <a:t> de la </a:t>
            </a:r>
            <a:r>
              <a:rPr lang="en-US" sz="2100" dirty="0" err="1"/>
              <a:t>actividad</a:t>
            </a:r>
            <a:r>
              <a:rPr lang="en-US" sz="2100" dirty="0"/>
              <a:t> </a:t>
            </a:r>
            <a:r>
              <a:rPr lang="en-US" sz="2100" dirty="0" err="1"/>
              <a:t>inventiva</a:t>
            </a:r>
            <a:r>
              <a:rPr lang="en-US" sz="2100" dirty="0"/>
              <a:t> para </a:t>
            </a:r>
            <a:r>
              <a:rPr lang="en-US" sz="2100" dirty="0" err="1"/>
              <a:t>producir</a:t>
            </a:r>
            <a:r>
              <a:rPr lang="en-US" sz="2100" dirty="0"/>
              <a:t> </a:t>
            </a:r>
            <a:r>
              <a:rPr lang="en-US" sz="2100" dirty="0" err="1"/>
              <a:t>avances</a:t>
            </a:r>
            <a:r>
              <a:rPr lang="en-US" sz="2100" dirty="0"/>
              <a:t> </a:t>
            </a:r>
            <a:r>
              <a:rPr lang="en-US" sz="2100" dirty="0" err="1"/>
              <a:t>tecnológicos</a:t>
            </a:r>
            <a:r>
              <a:rPr lang="en-US" sz="2100" dirty="0"/>
              <a:t>: </a:t>
            </a:r>
            <a:r>
              <a:rPr lang="en-US" sz="2100" b="1" dirty="0" err="1"/>
              <a:t>investigación</a:t>
            </a:r>
            <a:r>
              <a:rPr lang="en-US" sz="2100" b="1" dirty="0"/>
              <a:t> y </a:t>
            </a:r>
            <a:r>
              <a:rPr lang="en-US" sz="2100" b="1" dirty="0" err="1"/>
              <a:t>desarrollo</a:t>
            </a:r>
            <a:r>
              <a:rPr lang="en-US" sz="2100" b="1" dirty="0"/>
              <a:t> </a:t>
            </a:r>
            <a:r>
              <a:rPr lang="en-US" sz="2100" b="1" dirty="0" err="1" smtClean="0"/>
              <a:t>aplicados</a:t>
            </a:r>
            <a:endParaRPr lang="en-US" sz="2100" b="1" dirty="0" smtClean="0"/>
          </a:p>
          <a:p>
            <a:r>
              <a:rPr lang="en-US" sz="2100" dirty="0" smtClean="0"/>
              <a:t>• </a:t>
            </a:r>
            <a:r>
              <a:rPr lang="en-US" sz="2100" dirty="0" err="1"/>
              <a:t>Combinación</a:t>
            </a:r>
            <a:r>
              <a:rPr lang="en-US" sz="2100" dirty="0"/>
              <a:t> de </a:t>
            </a:r>
            <a:r>
              <a:rPr lang="en-US" sz="2100" dirty="0" err="1"/>
              <a:t>comprensión</a:t>
            </a:r>
            <a:r>
              <a:rPr lang="en-US" sz="2100" dirty="0"/>
              <a:t> e </a:t>
            </a:r>
            <a:r>
              <a:rPr lang="en-US" sz="2100" dirty="0" err="1"/>
              <a:t>invención</a:t>
            </a:r>
            <a:r>
              <a:rPr lang="en-US" sz="2100" dirty="0"/>
              <a:t> en forma de </a:t>
            </a:r>
            <a:r>
              <a:rPr lang="en-US" sz="2100" dirty="0" err="1"/>
              <a:t>productos</a:t>
            </a:r>
            <a:r>
              <a:rPr lang="en-US" sz="2100" dirty="0"/>
              <a:t> y </a:t>
            </a:r>
            <a:r>
              <a:rPr lang="en-US" sz="2100" dirty="0" err="1"/>
              <a:t>procesos</a:t>
            </a:r>
            <a:r>
              <a:rPr lang="en-US" sz="2100" dirty="0"/>
              <a:t> </a:t>
            </a:r>
            <a:r>
              <a:rPr lang="en-US" sz="2100" dirty="0" err="1"/>
              <a:t>socialmente</a:t>
            </a:r>
            <a:r>
              <a:rPr lang="en-US" sz="2100" dirty="0"/>
              <a:t> </a:t>
            </a:r>
            <a:r>
              <a:rPr lang="en-US" sz="2100" dirty="0" err="1"/>
              <a:t>útiles</a:t>
            </a:r>
            <a:r>
              <a:rPr lang="en-US" sz="2100" dirty="0"/>
              <a:t> y </a:t>
            </a:r>
            <a:r>
              <a:rPr lang="en-US" sz="2100" dirty="0" err="1"/>
              <a:t>asequibles</a:t>
            </a:r>
            <a:r>
              <a:rPr lang="en-US" sz="2100" dirty="0"/>
              <a:t>: </a:t>
            </a:r>
            <a:r>
              <a:rPr lang="en-US" sz="2100" b="1" dirty="0" err="1"/>
              <a:t>innovación</a:t>
            </a:r>
            <a:endParaRPr lang="en-US" sz="2100" b="1" dirty="0"/>
          </a:p>
        </p:txBody>
      </p:sp>
    </p:spTree>
    <p:extLst>
      <p:ext uri="{BB962C8B-B14F-4D97-AF65-F5344CB8AC3E}">
        <p14:creationId xmlns:p14="http://schemas.microsoft.com/office/powerpoint/2010/main" val="190547519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6" name="Título 1"/>
          <p:cNvSpPr txBox="1">
            <a:spLocks/>
          </p:cNvSpPr>
          <p:nvPr/>
        </p:nvSpPr>
        <p:spPr>
          <a:xfrm>
            <a:off x="997527" y="649704"/>
            <a:ext cx="10490661"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err="1" smtClean="0"/>
              <a:t>Categor</a:t>
            </a:r>
            <a:r>
              <a:rPr lang="es-ES" sz="4300" dirty="0" err="1" smtClean="0"/>
              <a:t>ías</a:t>
            </a:r>
            <a:r>
              <a:rPr lang="es-ES" sz="4300" dirty="0" smtClean="0"/>
              <a:t> de Investigación</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a:t>Para fines de planificación, Brooks (1968, p. 57) ha sugerido tres categorías amplias de organizaciones de investigación: </a:t>
            </a:r>
            <a:endParaRPr lang="es-ES_tradnl" sz="2400" dirty="0" smtClean="0"/>
          </a:p>
          <a:p>
            <a:pPr>
              <a:buClr>
                <a:schemeClr val="accent2"/>
              </a:buClr>
              <a:buFont typeface="Wingdings" charset="2"/>
              <a:buChar char="v"/>
            </a:pPr>
            <a:r>
              <a:rPr lang="es-ES_tradnl" sz="2400" dirty="0" smtClean="0"/>
              <a:t>investigación </a:t>
            </a:r>
            <a:r>
              <a:rPr lang="es-ES_tradnl" sz="2400" dirty="0"/>
              <a:t>orientada a la </a:t>
            </a:r>
            <a:r>
              <a:rPr lang="es-ES_tradnl" sz="2400" dirty="0" smtClean="0"/>
              <a:t>misión</a:t>
            </a:r>
          </a:p>
          <a:p>
            <a:pPr>
              <a:buClr>
                <a:schemeClr val="accent2"/>
              </a:buClr>
              <a:buFont typeface="Wingdings" charset="2"/>
              <a:buChar char="v"/>
            </a:pPr>
            <a:r>
              <a:rPr lang="es-ES_tradnl" sz="2400" dirty="0" smtClean="0"/>
              <a:t>investigación </a:t>
            </a:r>
            <a:r>
              <a:rPr lang="es-ES_tradnl" sz="2400" dirty="0"/>
              <a:t>científica institucional e </a:t>
            </a:r>
            <a:endParaRPr lang="es-ES_tradnl" sz="2400" dirty="0" smtClean="0"/>
          </a:p>
          <a:p>
            <a:pPr>
              <a:buClr>
                <a:schemeClr val="accent2"/>
              </a:buClr>
              <a:buFont typeface="Wingdings" charset="2"/>
              <a:buChar char="v"/>
            </a:pPr>
            <a:r>
              <a:rPr lang="es-ES_tradnl" sz="2400" dirty="0" smtClean="0"/>
              <a:t>investigación </a:t>
            </a:r>
            <a:r>
              <a:rPr lang="es-ES_tradnl" sz="2400" dirty="0"/>
              <a:t>académica.</a:t>
            </a:r>
          </a:p>
        </p:txBody>
      </p:sp>
    </p:spTree>
    <p:extLst>
      <p:ext uri="{BB962C8B-B14F-4D97-AF65-F5344CB8AC3E}">
        <p14:creationId xmlns:p14="http://schemas.microsoft.com/office/powerpoint/2010/main" val="20495993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6" name="Título 1"/>
          <p:cNvSpPr txBox="1">
            <a:spLocks/>
          </p:cNvSpPr>
          <p:nvPr/>
        </p:nvSpPr>
        <p:spPr>
          <a:xfrm>
            <a:off x="939339" y="748145"/>
            <a:ext cx="10490661" cy="91440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a:t>Organismos de Investigación </a:t>
            </a:r>
            <a:r>
              <a:rPr lang="es-ES_tradnl" sz="4000" dirty="0" smtClean="0"/>
              <a:t>orientada a la </a:t>
            </a:r>
            <a:r>
              <a:rPr lang="es-ES_tradnl" sz="4000" dirty="0" err="1" smtClean="0"/>
              <a:t>misi</a:t>
            </a:r>
            <a:r>
              <a:rPr lang="es-ES" sz="4000" dirty="0" err="1" smtClean="0"/>
              <a:t>ón</a:t>
            </a:r>
            <a:endParaRPr lang="en-US" sz="4000" dirty="0"/>
          </a:p>
        </p:txBody>
      </p:sp>
      <p:sp>
        <p:nvSpPr>
          <p:cNvPr id="7" name="Marcador de contenido 2"/>
          <p:cNvSpPr txBox="1">
            <a:spLocks/>
          </p:cNvSpPr>
          <p:nvPr/>
        </p:nvSpPr>
        <p:spPr>
          <a:xfrm>
            <a:off x="714897" y="2177935"/>
            <a:ext cx="11089178" cy="418961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a:t>El término "misión" se refiere a un objetivo definido en términos de los objetivos a largo plazo de la organización en lugar de un objetivo técnico específico. Ejemplos de tales organizaciones incluyen laboratorios de investigación </a:t>
            </a:r>
            <a:r>
              <a:rPr lang="es-ES_tradnl" sz="2400" dirty="0" smtClean="0"/>
              <a:t>y </a:t>
            </a:r>
            <a:r>
              <a:rPr lang="es-ES_tradnl" sz="2400" dirty="0"/>
              <a:t>laboratorios de investigación industrial. </a:t>
            </a:r>
            <a:endParaRPr lang="es-ES_tradnl" sz="2400" dirty="0" smtClean="0"/>
          </a:p>
          <a:p>
            <a:pPr>
              <a:buClr>
                <a:schemeClr val="accent2"/>
              </a:buClr>
              <a:buFont typeface="Wingdings" charset="2"/>
              <a:buChar char="v"/>
            </a:pPr>
            <a:r>
              <a:rPr lang="es-ES_tradnl" sz="2400" dirty="0" smtClean="0"/>
              <a:t>Dichos </a:t>
            </a:r>
            <a:r>
              <a:rPr lang="es-ES_tradnl" sz="2400" dirty="0"/>
              <a:t>laboratorios de investigación son organizaciones integradas verticalmente que realizan investigación básica y aplicada y pueden proporcionar apoyo técnico para la operación o la fabricación. Si bien su investigación puede ser del tipo más sofisticado y fundamental, está dirigida a cumplir los objetivos y la misión de la organización en lugar de al desarrollo de la ciencia en sí.</a:t>
            </a:r>
          </a:p>
        </p:txBody>
      </p:sp>
    </p:spTree>
    <p:extLst>
      <p:ext uri="{BB962C8B-B14F-4D97-AF65-F5344CB8AC3E}">
        <p14:creationId xmlns:p14="http://schemas.microsoft.com/office/powerpoint/2010/main" val="7861673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6" name="Título 1"/>
          <p:cNvSpPr txBox="1">
            <a:spLocks/>
          </p:cNvSpPr>
          <p:nvPr/>
        </p:nvSpPr>
        <p:spPr>
          <a:xfrm>
            <a:off x="939339" y="465513"/>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a:t>Organismos de Investigación Científica Institucional</a:t>
            </a:r>
            <a:endParaRPr lang="en-US" sz="4000" dirty="0"/>
          </a:p>
        </p:txBody>
      </p:sp>
      <p:sp>
        <p:nvSpPr>
          <p:cNvPr id="7" name="Marcador de contenido 2"/>
          <p:cNvSpPr txBox="1">
            <a:spLocks/>
          </p:cNvSpPr>
          <p:nvPr/>
        </p:nvSpPr>
        <p:spPr>
          <a:xfrm>
            <a:off x="714897" y="1379913"/>
            <a:ext cx="11089178" cy="498763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smtClean="0"/>
              <a:t>Esto </a:t>
            </a:r>
            <a:r>
              <a:rPr lang="es-ES_tradnl" sz="2400" dirty="0"/>
              <a:t>cubre a las organizaciones cuya misión se define principalmente en términos científicos, por ejemplo, el avance de la física de alta energía o la biología molecular. Tales organizaciones de investigación siguen algún tipo de programa coherente adaptado a las fronteras cambiantes en su área de interés</a:t>
            </a:r>
            <a:r>
              <a:rPr lang="es-ES_tradnl" sz="2400" dirty="0" smtClean="0"/>
              <a:t>.</a:t>
            </a:r>
          </a:p>
          <a:p>
            <a:pPr>
              <a:buClr>
                <a:schemeClr val="accent2"/>
              </a:buClr>
              <a:buFont typeface="Wingdings" charset="2"/>
              <a:buChar char="v"/>
            </a:pPr>
            <a:endParaRPr lang="es-ES_tradnl" sz="2400" dirty="0"/>
          </a:p>
          <a:p>
            <a:pPr>
              <a:buClr>
                <a:schemeClr val="accent2"/>
              </a:buClr>
              <a:buFont typeface="Wingdings" charset="2"/>
              <a:buChar char="v"/>
            </a:pPr>
            <a:endParaRPr lang="es-ES_tradnl" sz="2400" dirty="0" smtClean="0"/>
          </a:p>
          <a:p>
            <a:pPr>
              <a:buClr>
                <a:schemeClr val="accent2"/>
              </a:buClr>
              <a:buFont typeface="Wingdings" charset="2"/>
              <a:buChar char="v"/>
            </a:pPr>
            <a:endParaRPr lang="es-ES_tradnl" sz="2400" dirty="0"/>
          </a:p>
          <a:p>
            <a:pPr>
              <a:buClr>
                <a:schemeClr val="accent2"/>
              </a:buClr>
              <a:buFont typeface="Wingdings" charset="2"/>
              <a:buChar char="v"/>
            </a:pPr>
            <a:r>
              <a:rPr lang="es-ES_tradnl" sz="2400" dirty="0" smtClean="0"/>
              <a:t>La </a:t>
            </a:r>
            <a:r>
              <a:rPr lang="es-ES_tradnl" sz="2400" dirty="0"/>
              <a:t>investigación académica suele ser una investigación básica a pequeña escala llevada a cabo en los departamentos académicos de las universidades por estudiantes o asociados de investigación bajo la dirección de profesores universitarios que también enseñan.</a:t>
            </a:r>
          </a:p>
        </p:txBody>
      </p:sp>
      <p:sp>
        <p:nvSpPr>
          <p:cNvPr id="5" name="Título 1"/>
          <p:cNvSpPr txBox="1">
            <a:spLocks/>
          </p:cNvSpPr>
          <p:nvPr/>
        </p:nvSpPr>
        <p:spPr>
          <a:xfrm>
            <a:off x="770400" y="3572839"/>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smtClean="0"/>
              <a:t> Organismos </a:t>
            </a:r>
            <a:r>
              <a:rPr lang="es-ES_tradnl" sz="4000" dirty="0"/>
              <a:t>de investigación académica</a:t>
            </a:r>
            <a:endParaRPr lang="en-US" sz="4000" dirty="0"/>
          </a:p>
        </p:txBody>
      </p:sp>
    </p:spTree>
    <p:extLst>
      <p:ext uri="{BB962C8B-B14F-4D97-AF65-F5344CB8AC3E}">
        <p14:creationId xmlns:p14="http://schemas.microsoft.com/office/powerpoint/2010/main" val="16938276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dirty="0"/>
              <a:t>¿</a:t>
            </a:r>
            <a:r>
              <a:rPr lang="en-US" sz="4300" dirty="0" smtClean="0"/>
              <a:t>QUÉ INVESTIGAR?</a:t>
            </a:r>
            <a:endParaRPr lang="en-US" sz="4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
        <p:nvSpPr>
          <p:cNvPr id="4" name="Marcador de contenido 3"/>
          <p:cNvSpPr>
            <a:spLocks noGrp="1"/>
          </p:cNvSpPr>
          <p:nvPr>
            <p:ph idx="1"/>
          </p:nvPr>
        </p:nvSpPr>
        <p:spPr>
          <a:xfrm>
            <a:off x="781393" y="1924947"/>
            <a:ext cx="10789920" cy="4405437"/>
          </a:xfrm>
        </p:spPr>
        <p:txBody>
          <a:bodyPr>
            <a:noAutofit/>
          </a:bodyPr>
          <a:lstStyle/>
          <a:p>
            <a:r>
              <a:rPr lang="en-US" sz="2300" dirty="0"/>
              <a:t>Hay </a:t>
            </a:r>
            <a:r>
              <a:rPr lang="en-US" sz="2300" dirty="0" err="1"/>
              <a:t>pocas</a:t>
            </a:r>
            <a:r>
              <a:rPr lang="en-US" sz="2300" dirty="0"/>
              <a:t> </a:t>
            </a:r>
            <a:r>
              <a:rPr lang="en-US" sz="2300" dirty="0" err="1"/>
              <a:t>discusiones</a:t>
            </a:r>
            <a:r>
              <a:rPr lang="en-US" sz="2300" dirty="0"/>
              <a:t> </a:t>
            </a:r>
            <a:r>
              <a:rPr lang="en-US" sz="2300" dirty="0" err="1"/>
              <a:t>sobre</a:t>
            </a:r>
            <a:r>
              <a:rPr lang="en-US" sz="2300" dirty="0"/>
              <a:t> </a:t>
            </a:r>
            <a:r>
              <a:rPr lang="en-US" sz="2300" dirty="0" err="1"/>
              <a:t>financiamiento</a:t>
            </a:r>
            <a:r>
              <a:rPr lang="en-US" sz="2300" dirty="0"/>
              <a:t> de la </a:t>
            </a:r>
            <a:r>
              <a:rPr lang="en-US" sz="2300" dirty="0" err="1"/>
              <a:t>investigación</a:t>
            </a:r>
            <a:r>
              <a:rPr lang="en-US" sz="2300" dirty="0"/>
              <a:t>, </a:t>
            </a:r>
            <a:r>
              <a:rPr lang="en-US" sz="2300" dirty="0" err="1"/>
              <a:t>planificación</a:t>
            </a:r>
            <a:r>
              <a:rPr lang="en-US" sz="2300" dirty="0"/>
              <a:t> de </a:t>
            </a:r>
            <a:r>
              <a:rPr lang="en-US" sz="2300" dirty="0" err="1"/>
              <a:t>programas</a:t>
            </a:r>
            <a:r>
              <a:rPr lang="en-US" sz="2300" dirty="0"/>
              <a:t> de </a:t>
            </a:r>
            <a:r>
              <a:rPr lang="en-US" sz="2300" dirty="0" err="1"/>
              <a:t>investigación</a:t>
            </a:r>
            <a:r>
              <a:rPr lang="en-US" sz="2300" dirty="0"/>
              <a:t> y </a:t>
            </a:r>
            <a:r>
              <a:rPr lang="en-US" sz="2300" dirty="0" err="1"/>
              <a:t>ejecución</a:t>
            </a:r>
            <a:r>
              <a:rPr lang="en-US" sz="2300" dirty="0"/>
              <a:t> </a:t>
            </a:r>
            <a:r>
              <a:rPr lang="en-US" sz="2300" dirty="0" err="1"/>
              <a:t>que</a:t>
            </a:r>
            <a:r>
              <a:rPr lang="en-US" sz="2300" dirty="0"/>
              <a:t> no </a:t>
            </a:r>
            <a:r>
              <a:rPr lang="en-US" sz="2300" dirty="0" err="1"/>
              <a:t>incluyen</a:t>
            </a:r>
            <a:r>
              <a:rPr lang="en-US" sz="2300" dirty="0"/>
              <a:t> </a:t>
            </a:r>
            <a:r>
              <a:rPr lang="en-US" sz="2300" dirty="0" err="1"/>
              <a:t>comentarios</a:t>
            </a:r>
            <a:r>
              <a:rPr lang="en-US" sz="2300" dirty="0"/>
              <a:t> </a:t>
            </a:r>
            <a:r>
              <a:rPr lang="en-US" sz="2300" dirty="0" err="1"/>
              <a:t>sobre</a:t>
            </a:r>
            <a:r>
              <a:rPr lang="en-US" sz="2300" dirty="0"/>
              <a:t> lo </a:t>
            </a:r>
            <a:r>
              <a:rPr lang="en-US" sz="2300" dirty="0" err="1"/>
              <a:t>que</a:t>
            </a:r>
            <a:r>
              <a:rPr lang="en-US" sz="2300" dirty="0"/>
              <a:t> </a:t>
            </a:r>
            <a:r>
              <a:rPr lang="en-US" sz="2300" dirty="0" err="1"/>
              <a:t>realmente</a:t>
            </a:r>
            <a:r>
              <a:rPr lang="en-US" sz="2300" dirty="0"/>
              <a:t> se </a:t>
            </a:r>
            <a:r>
              <a:rPr lang="en-US" sz="2300" dirty="0" err="1"/>
              <a:t>debe</a:t>
            </a:r>
            <a:r>
              <a:rPr lang="en-US" sz="2300" dirty="0"/>
              <a:t> </a:t>
            </a:r>
            <a:r>
              <a:rPr lang="en-US" sz="2300" dirty="0" err="1"/>
              <a:t>investigar</a:t>
            </a:r>
            <a:r>
              <a:rPr lang="en-US" sz="2300" dirty="0" smtClean="0"/>
              <a:t>.</a:t>
            </a:r>
          </a:p>
          <a:p>
            <a:r>
              <a:rPr lang="en-US" sz="2300" dirty="0" smtClean="0"/>
              <a:t>Las </a:t>
            </a:r>
            <a:r>
              <a:rPr lang="en-US" sz="2300" dirty="0" err="1"/>
              <a:t>jerarquías</a:t>
            </a:r>
            <a:r>
              <a:rPr lang="en-US" sz="2300" dirty="0"/>
              <a:t> de </a:t>
            </a:r>
            <a:r>
              <a:rPr lang="en-US" sz="2300" dirty="0" err="1"/>
              <a:t>las</a:t>
            </a:r>
            <a:r>
              <a:rPr lang="en-US" sz="2300" dirty="0"/>
              <a:t> </a:t>
            </a:r>
            <a:r>
              <a:rPr lang="en-US" sz="2300" dirty="0" err="1"/>
              <a:t>agencias</a:t>
            </a:r>
            <a:r>
              <a:rPr lang="en-US" sz="2300" dirty="0"/>
              <a:t> </a:t>
            </a:r>
            <a:r>
              <a:rPr lang="en-US" sz="2300" dirty="0" err="1"/>
              <a:t>gubernamentales</a:t>
            </a:r>
            <a:r>
              <a:rPr lang="en-US" sz="2300" dirty="0"/>
              <a:t> y de la </a:t>
            </a:r>
            <a:r>
              <a:rPr lang="en-US" sz="2300" dirty="0" err="1"/>
              <a:t>industria</a:t>
            </a:r>
            <a:r>
              <a:rPr lang="en-US" sz="2300" dirty="0"/>
              <a:t> </a:t>
            </a:r>
            <a:r>
              <a:rPr lang="en-US" sz="2300" dirty="0" err="1"/>
              <a:t>hablan</a:t>
            </a:r>
            <a:r>
              <a:rPr lang="en-US" sz="2300" dirty="0"/>
              <a:t> </a:t>
            </a:r>
            <a:r>
              <a:rPr lang="en-US" sz="2300" dirty="0" err="1"/>
              <a:t>constantemente</a:t>
            </a:r>
            <a:r>
              <a:rPr lang="en-US" sz="2300" dirty="0"/>
              <a:t> </a:t>
            </a:r>
            <a:r>
              <a:rPr lang="en-US" sz="2300" dirty="0" err="1"/>
              <a:t>sobre</a:t>
            </a:r>
            <a:r>
              <a:rPr lang="en-US" sz="2300" dirty="0"/>
              <a:t> la </a:t>
            </a:r>
            <a:r>
              <a:rPr lang="en-US" sz="2300" dirty="0" err="1"/>
              <a:t>necesidad</a:t>
            </a:r>
            <a:r>
              <a:rPr lang="en-US" sz="2300" dirty="0"/>
              <a:t> de un </a:t>
            </a:r>
            <a:r>
              <a:rPr lang="en-US" sz="2300" dirty="0" err="1"/>
              <a:t>mejor</a:t>
            </a:r>
            <a:r>
              <a:rPr lang="en-US" sz="2300" dirty="0"/>
              <a:t> </a:t>
            </a:r>
            <a:r>
              <a:rPr lang="en-US" sz="2300" dirty="0" err="1"/>
              <a:t>enfoque</a:t>
            </a:r>
            <a:r>
              <a:rPr lang="en-US" sz="2300" dirty="0"/>
              <a:t> en los </a:t>
            </a:r>
            <a:r>
              <a:rPr lang="en-US" sz="2300" dirty="0" err="1"/>
              <a:t>programas</a:t>
            </a:r>
            <a:r>
              <a:rPr lang="en-US" sz="2300" dirty="0"/>
              <a:t> de </a:t>
            </a:r>
            <a:r>
              <a:rPr lang="en-US" sz="2300" dirty="0" err="1"/>
              <a:t>investigación</a:t>
            </a:r>
            <a:r>
              <a:rPr lang="en-US" sz="2300" dirty="0"/>
              <a:t> para </a:t>
            </a:r>
            <a:r>
              <a:rPr lang="en-US" sz="2300" dirty="0" err="1"/>
              <a:t>que</a:t>
            </a:r>
            <a:r>
              <a:rPr lang="en-US" sz="2300" dirty="0"/>
              <a:t> la </a:t>
            </a:r>
            <a:r>
              <a:rPr lang="en-US" sz="2300" dirty="0" err="1"/>
              <a:t>investigación</a:t>
            </a:r>
            <a:r>
              <a:rPr lang="en-US" sz="2300" dirty="0"/>
              <a:t> </a:t>
            </a:r>
            <a:r>
              <a:rPr lang="en-US" sz="2300" dirty="0" err="1"/>
              <a:t>satisfaga</a:t>
            </a:r>
            <a:r>
              <a:rPr lang="en-US" sz="2300" dirty="0"/>
              <a:t> </a:t>
            </a:r>
            <a:r>
              <a:rPr lang="en-US" sz="2300" dirty="0" err="1"/>
              <a:t>las</a:t>
            </a:r>
            <a:r>
              <a:rPr lang="en-US" sz="2300" dirty="0"/>
              <a:t> </a:t>
            </a:r>
            <a:r>
              <a:rPr lang="en-US" sz="2300" dirty="0" err="1"/>
              <a:t>necesidades</a:t>
            </a:r>
            <a:r>
              <a:rPr lang="en-US" sz="2300" dirty="0"/>
              <a:t> de la </a:t>
            </a:r>
            <a:r>
              <a:rPr lang="en-US" sz="2300" dirty="0" err="1"/>
              <a:t>agencia</a:t>
            </a:r>
            <a:r>
              <a:rPr lang="en-US" sz="2300" dirty="0"/>
              <a:t> y la </a:t>
            </a:r>
            <a:r>
              <a:rPr lang="en-US" sz="2300" dirty="0" err="1"/>
              <a:t>organización</a:t>
            </a:r>
            <a:r>
              <a:rPr lang="en-US" sz="2300" dirty="0"/>
              <a:t>. </a:t>
            </a:r>
            <a:endParaRPr lang="en-US" sz="2300" dirty="0" smtClean="0"/>
          </a:p>
          <a:p>
            <a:r>
              <a:rPr lang="en-US" sz="2300" dirty="0" smtClean="0"/>
              <a:t>Los </a:t>
            </a:r>
            <a:r>
              <a:rPr lang="en-US" sz="2300" dirty="0" err="1"/>
              <a:t>usuarios</a:t>
            </a:r>
            <a:r>
              <a:rPr lang="en-US" sz="2300" dirty="0"/>
              <a:t> en los </a:t>
            </a:r>
            <a:r>
              <a:rPr lang="en-US" sz="2300" dirty="0" err="1"/>
              <a:t>departamentos</a:t>
            </a:r>
            <a:r>
              <a:rPr lang="en-US" sz="2300" dirty="0"/>
              <a:t> de </a:t>
            </a:r>
            <a:r>
              <a:rPr lang="en-US" sz="2300" dirty="0" err="1"/>
              <a:t>producción</a:t>
            </a:r>
            <a:r>
              <a:rPr lang="en-US" sz="2300" dirty="0"/>
              <a:t>, el personal </a:t>
            </a:r>
            <a:r>
              <a:rPr lang="en-US" sz="2300" dirty="0" err="1"/>
              <a:t>operativo</a:t>
            </a:r>
            <a:r>
              <a:rPr lang="en-US" sz="2300" dirty="0"/>
              <a:t> en </a:t>
            </a:r>
            <a:r>
              <a:rPr lang="en-US" sz="2300" dirty="0" err="1"/>
              <a:t>las</a:t>
            </a:r>
            <a:r>
              <a:rPr lang="en-US" sz="2300" dirty="0"/>
              <a:t> </a:t>
            </a:r>
            <a:r>
              <a:rPr lang="en-US" sz="2300" dirty="0" err="1"/>
              <a:t>agencias</a:t>
            </a:r>
            <a:r>
              <a:rPr lang="en-US" sz="2300" dirty="0"/>
              <a:t> y los </a:t>
            </a:r>
            <a:r>
              <a:rPr lang="en-US" sz="2300" dirty="0" err="1"/>
              <a:t>consumidores</a:t>
            </a:r>
            <a:r>
              <a:rPr lang="en-US" sz="2300" dirty="0"/>
              <a:t> a menudo se </a:t>
            </a:r>
            <a:r>
              <a:rPr lang="en-US" sz="2300" dirty="0" err="1"/>
              <a:t>quejan</a:t>
            </a:r>
            <a:r>
              <a:rPr lang="en-US" sz="2300" dirty="0"/>
              <a:t> de la </a:t>
            </a:r>
            <a:r>
              <a:rPr lang="en-US" sz="2300" dirty="0" err="1"/>
              <a:t>falta</a:t>
            </a:r>
            <a:r>
              <a:rPr lang="en-US" sz="2300" dirty="0"/>
              <a:t> de </a:t>
            </a:r>
            <a:r>
              <a:rPr lang="en-US" sz="2300" dirty="0" err="1"/>
              <a:t>relevancia</a:t>
            </a:r>
            <a:r>
              <a:rPr lang="en-US" sz="2300" dirty="0"/>
              <a:t> del </a:t>
            </a:r>
            <a:r>
              <a:rPr lang="en-US" sz="2300" dirty="0" err="1"/>
              <a:t>programa</a:t>
            </a:r>
            <a:r>
              <a:rPr lang="en-US" sz="2300" dirty="0"/>
              <a:t> de </a:t>
            </a:r>
            <a:r>
              <a:rPr lang="en-US" sz="2300" dirty="0" err="1"/>
              <a:t>investigación</a:t>
            </a:r>
            <a:r>
              <a:rPr lang="en-US" sz="2300" dirty="0"/>
              <a:t> y de la </a:t>
            </a:r>
            <a:r>
              <a:rPr lang="en-US" sz="2300" dirty="0" err="1"/>
              <a:t>falta</a:t>
            </a:r>
            <a:r>
              <a:rPr lang="en-US" sz="2300" dirty="0"/>
              <a:t> de </a:t>
            </a:r>
            <a:r>
              <a:rPr lang="en-US" sz="2300" dirty="0" err="1"/>
              <a:t>oportunidad</a:t>
            </a:r>
            <a:r>
              <a:rPr lang="en-US" sz="2300" dirty="0"/>
              <a:t> de los </a:t>
            </a:r>
            <a:r>
              <a:rPr lang="en-US" sz="2300" dirty="0" err="1"/>
              <a:t>resultados</a:t>
            </a:r>
            <a:r>
              <a:rPr lang="en-US" sz="2300" dirty="0"/>
              <a:t> de la </a:t>
            </a:r>
            <a:r>
              <a:rPr lang="en-US" sz="2300" dirty="0" err="1"/>
              <a:t>investigación</a:t>
            </a:r>
            <a:r>
              <a:rPr lang="en-US" sz="2300" dirty="0"/>
              <a:t>. </a:t>
            </a:r>
            <a:r>
              <a:rPr lang="en-US" sz="2300" dirty="0" err="1"/>
              <a:t>Tomemos</a:t>
            </a:r>
            <a:r>
              <a:rPr lang="en-US" sz="2300" dirty="0"/>
              <a:t> el </a:t>
            </a:r>
            <a:r>
              <a:rPr lang="en-US" sz="2300" dirty="0" err="1"/>
              <a:t>caso</a:t>
            </a:r>
            <a:r>
              <a:rPr lang="en-US" sz="2300" dirty="0"/>
              <a:t> de un </a:t>
            </a:r>
            <a:r>
              <a:rPr lang="en-US" sz="2300" dirty="0" err="1"/>
              <a:t>laboratorio</a:t>
            </a:r>
            <a:r>
              <a:rPr lang="en-US" sz="2300" dirty="0"/>
              <a:t> de </a:t>
            </a:r>
            <a:r>
              <a:rPr lang="en-US" sz="2300" dirty="0" err="1"/>
              <a:t>investigación</a:t>
            </a:r>
            <a:r>
              <a:rPr lang="en-US" sz="2300" dirty="0"/>
              <a:t> </a:t>
            </a:r>
            <a:r>
              <a:rPr lang="en-US" sz="2300" dirty="0" err="1"/>
              <a:t>donde</a:t>
            </a:r>
            <a:r>
              <a:rPr lang="en-US" sz="2300" dirty="0"/>
              <a:t> los </a:t>
            </a:r>
            <a:r>
              <a:rPr lang="en-US" sz="2300" dirty="0" err="1"/>
              <a:t>patrocinadores</a:t>
            </a:r>
            <a:r>
              <a:rPr lang="en-US" sz="2300" dirty="0"/>
              <a:t>, </a:t>
            </a:r>
            <a:r>
              <a:rPr lang="en-US" sz="2300" dirty="0" err="1"/>
              <a:t>aunque</a:t>
            </a:r>
            <a:r>
              <a:rPr lang="en-US" sz="2300" dirty="0"/>
              <a:t> </a:t>
            </a:r>
            <a:r>
              <a:rPr lang="en-US" sz="2300" dirty="0" err="1"/>
              <a:t>bastante</a:t>
            </a:r>
            <a:r>
              <a:rPr lang="en-US" sz="2300" dirty="0"/>
              <a:t> </a:t>
            </a:r>
            <a:r>
              <a:rPr lang="en-US" sz="2300" dirty="0" err="1"/>
              <a:t>satisfechos</a:t>
            </a:r>
            <a:r>
              <a:rPr lang="en-US" sz="2300" dirty="0"/>
              <a:t> con el </a:t>
            </a:r>
            <a:r>
              <a:rPr lang="en-US" sz="2300" dirty="0" err="1"/>
              <a:t>resultado</a:t>
            </a:r>
            <a:r>
              <a:rPr lang="en-US" sz="2300" dirty="0"/>
              <a:t> de la </a:t>
            </a:r>
            <a:r>
              <a:rPr lang="en-US" sz="2300" dirty="0" err="1"/>
              <a:t>investigación</a:t>
            </a:r>
            <a:r>
              <a:rPr lang="en-US" sz="2300" dirty="0"/>
              <a:t> del </a:t>
            </a:r>
            <a:r>
              <a:rPr lang="en-US" sz="2300" dirty="0" err="1"/>
              <a:t>laboratorio</a:t>
            </a:r>
            <a:r>
              <a:rPr lang="en-US" sz="2300" dirty="0"/>
              <a:t>, </a:t>
            </a:r>
            <a:r>
              <a:rPr lang="en-US" sz="2300" dirty="0" err="1"/>
              <a:t>proporcionaron</a:t>
            </a:r>
            <a:r>
              <a:rPr lang="en-US" sz="2300" dirty="0"/>
              <a:t> </a:t>
            </a:r>
            <a:r>
              <a:rPr lang="en-US" sz="2300" dirty="0" err="1"/>
              <a:t>este</a:t>
            </a:r>
            <a:r>
              <a:rPr lang="en-US" sz="2300" dirty="0"/>
              <a:t> </a:t>
            </a:r>
            <a:r>
              <a:rPr lang="en-US" sz="2300" dirty="0" err="1"/>
              <a:t>tipo</a:t>
            </a:r>
            <a:r>
              <a:rPr lang="en-US" sz="2300" dirty="0"/>
              <a:t> de </a:t>
            </a:r>
            <a:r>
              <a:rPr lang="en-US" sz="2300" dirty="0" err="1"/>
              <a:t>comentarios</a:t>
            </a:r>
            <a:r>
              <a:rPr lang="en-US" sz="2300" dirty="0"/>
              <a:t> </a:t>
            </a:r>
            <a:r>
              <a:rPr lang="en-US" sz="2300" dirty="0" err="1"/>
              <a:t>sobre</a:t>
            </a:r>
            <a:r>
              <a:rPr lang="en-US" sz="2300" dirty="0"/>
              <a:t> el </a:t>
            </a:r>
            <a:r>
              <a:rPr lang="en-US" sz="2300" dirty="0" err="1"/>
              <a:t>programa</a:t>
            </a:r>
            <a:r>
              <a:rPr lang="en-US" sz="2300" dirty="0"/>
              <a:t> de </a:t>
            </a:r>
            <a:r>
              <a:rPr lang="en-US" sz="2300" dirty="0" err="1"/>
              <a:t>investigación</a:t>
            </a:r>
            <a:r>
              <a:rPr lang="en-US" sz="2300" dirty="0"/>
              <a:t>:</a:t>
            </a:r>
            <a:endParaRPr lang="en-US" sz="2300" b="1" dirty="0"/>
          </a:p>
        </p:txBody>
      </p:sp>
    </p:spTree>
    <p:extLst>
      <p:ext uri="{BB962C8B-B14F-4D97-AF65-F5344CB8AC3E}">
        <p14:creationId xmlns:p14="http://schemas.microsoft.com/office/powerpoint/2010/main" val="16291353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343056"/>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pPr>
            <a:r>
              <a:rPr lang="en-US" sz="2100" dirty="0"/>
              <a:t>• </a:t>
            </a:r>
            <a:r>
              <a:rPr lang="en-US" sz="2100" dirty="0" err="1" smtClean="0"/>
              <a:t>Nuestra</a:t>
            </a:r>
            <a:r>
              <a:rPr lang="en-US" sz="2100" dirty="0" smtClean="0"/>
              <a:t> </a:t>
            </a:r>
            <a:r>
              <a:rPr lang="en-US" sz="2100" dirty="0" err="1" smtClean="0"/>
              <a:t>necesidad</a:t>
            </a:r>
            <a:r>
              <a:rPr lang="en-US" sz="2100" dirty="0" smtClean="0"/>
              <a:t> de resolver el </a:t>
            </a:r>
            <a:r>
              <a:rPr lang="en-US" sz="2100" dirty="0" err="1" smtClean="0"/>
              <a:t>problema</a:t>
            </a:r>
            <a:r>
              <a:rPr lang="en-US" sz="2100" dirty="0" smtClean="0"/>
              <a:t> del combustible </a:t>
            </a:r>
            <a:r>
              <a:rPr lang="en-US" sz="2100" dirty="0" err="1" smtClean="0"/>
              <a:t>alternativo</a:t>
            </a:r>
            <a:r>
              <a:rPr lang="en-US" sz="2100" dirty="0" smtClean="0"/>
              <a:t> </a:t>
            </a:r>
            <a:r>
              <a:rPr lang="en-US" sz="2100" dirty="0" err="1" smtClean="0"/>
              <a:t>es</a:t>
            </a:r>
            <a:r>
              <a:rPr lang="en-US" sz="2100" dirty="0" smtClean="0"/>
              <a:t> </a:t>
            </a:r>
            <a:r>
              <a:rPr lang="en-US" sz="2100" dirty="0" err="1" smtClean="0"/>
              <a:t>ahora</a:t>
            </a:r>
            <a:r>
              <a:rPr lang="en-US" sz="2100" dirty="0" smtClean="0"/>
              <a:t>, no </a:t>
            </a:r>
            <a:r>
              <a:rPr lang="en-US" sz="2100" dirty="0" err="1" smtClean="0"/>
              <a:t>dentro</a:t>
            </a:r>
            <a:r>
              <a:rPr lang="en-US" sz="2100" dirty="0" smtClean="0"/>
              <a:t> de </a:t>
            </a:r>
            <a:r>
              <a:rPr lang="en-US" sz="2100" dirty="0" err="1" smtClean="0"/>
              <a:t>tres</a:t>
            </a:r>
            <a:r>
              <a:rPr lang="en-US" sz="2100" dirty="0" smtClean="0"/>
              <a:t> </a:t>
            </a:r>
            <a:r>
              <a:rPr lang="en-US" sz="2100" dirty="0" err="1" smtClean="0"/>
              <a:t>años</a:t>
            </a:r>
            <a:r>
              <a:rPr lang="en-US" sz="2100" dirty="0" smtClean="0"/>
              <a:t>. </a:t>
            </a:r>
            <a:r>
              <a:rPr lang="en-US" sz="2100" dirty="0" err="1" smtClean="0"/>
              <a:t>Simplemente</a:t>
            </a:r>
            <a:r>
              <a:rPr lang="en-US" sz="2100" dirty="0" smtClean="0"/>
              <a:t> no </a:t>
            </a:r>
            <a:r>
              <a:rPr lang="en-US" sz="2100" dirty="0" err="1" smtClean="0"/>
              <a:t>podemos</a:t>
            </a:r>
            <a:r>
              <a:rPr lang="en-US" sz="2100" dirty="0" smtClean="0"/>
              <a:t> </a:t>
            </a:r>
            <a:r>
              <a:rPr lang="en-US" sz="2100" dirty="0" err="1" smtClean="0"/>
              <a:t>esperar</a:t>
            </a:r>
            <a:r>
              <a:rPr lang="en-US" sz="2100" dirty="0" smtClean="0"/>
              <a:t> </a:t>
            </a:r>
            <a:r>
              <a:rPr lang="en-US" sz="2100" dirty="0" err="1" smtClean="0"/>
              <a:t>años</a:t>
            </a:r>
            <a:r>
              <a:rPr lang="en-US" sz="2100" dirty="0" smtClean="0"/>
              <a:t> para </a:t>
            </a:r>
            <a:r>
              <a:rPr lang="en-US" sz="2100" dirty="0" err="1" smtClean="0"/>
              <a:t>que</a:t>
            </a:r>
            <a:r>
              <a:rPr lang="en-US" sz="2100" dirty="0" smtClean="0"/>
              <a:t> los </a:t>
            </a:r>
            <a:r>
              <a:rPr lang="en-US" sz="2100" dirty="0" err="1" smtClean="0"/>
              <a:t>investigadores</a:t>
            </a:r>
            <a:r>
              <a:rPr lang="en-US" sz="2100" dirty="0" smtClean="0"/>
              <a:t> </a:t>
            </a:r>
            <a:r>
              <a:rPr lang="en-US" sz="2100" dirty="0" err="1" smtClean="0"/>
              <a:t>estudien</a:t>
            </a:r>
            <a:r>
              <a:rPr lang="en-US" sz="2100" dirty="0" smtClean="0"/>
              <a:t> el </a:t>
            </a:r>
            <a:r>
              <a:rPr lang="en-US" sz="2100" dirty="0" err="1" smtClean="0"/>
              <a:t>problema</a:t>
            </a:r>
            <a:r>
              <a:rPr lang="en-US" sz="2100" dirty="0" smtClean="0"/>
              <a:t>. </a:t>
            </a:r>
            <a:r>
              <a:rPr lang="en-US" sz="2100" dirty="0"/>
              <a:t>La </a:t>
            </a:r>
            <a:r>
              <a:rPr lang="en-US" sz="2100" dirty="0" err="1"/>
              <a:t>investigación</a:t>
            </a:r>
            <a:r>
              <a:rPr lang="en-US" sz="2100" dirty="0"/>
              <a:t> </a:t>
            </a:r>
            <a:r>
              <a:rPr lang="en-US" sz="2100" dirty="0" err="1"/>
              <a:t>lleva</a:t>
            </a:r>
            <a:r>
              <a:rPr lang="en-US" sz="2100" dirty="0"/>
              <a:t> </a:t>
            </a:r>
            <a:r>
              <a:rPr lang="en-US" sz="2100" dirty="0" err="1"/>
              <a:t>demasiado</a:t>
            </a:r>
            <a:r>
              <a:rPr lang="en-US" sz="2100" dirty="0"/>
              <a:t> </a:t>
            </a:r>
            <a:r>
              <a:rPr lang="en-US" sz="2100" dirty="0" err="1"/>
              <a:t>tiempo</a:t>
            </a:r>
            <a:r>
              <a:rPr lang="en-US" sz="2100" dirty="0" smtClean="0"/>
              <a:t>.</a:t>
            </a:r>
          </a:p>
          <a:p>
            <a:pPr>
              <a:spcBef>
                <a:spcPts val="600"/>
              </a:spcBef>
              <a:spcAft>
                <a:spcPts val="600"/>
              </a:spcAft>
            </a:pPr>
            <a:r>
              <a:rPr lang="en-US" sz="2100" dirty="0" smtClean="0"/>
              <a:t>• </a:t>
            </a:r>
            <a:r>
              <a:rPr lang="en-US" sz="2100" dirty="0" err="1" smtClean="0"/>
              <a:t>Necesitamos</a:t>
            </a:r>
            <a:r>
              <a:rPr lang="en-US" sz="2100" dirty="0" smtClean="0"/>
              <a:t> </a:t>
            </a:r>
            <a:r>
              <a:rPr lang="en-US" sz="2100" dirty="0" err="1" smtClean="0"/>
              <a:t>respuestas</a:t>
            </a:r>
            <a:r>
              <a:rPr lang="en-US" sz="2100" dirty="0" smtClean="0"/>
              <a:t> </a:t>
            </a:r>
            <a:r>
              <a:rPr lang="en-US" sz="2100" dirty="0" err="1" smtClean="0"/>
              <a:t>más</a:t>
            </a:r>
            <a:r>
              <a:rPr lang="en-US" sz="2100" dirty="0" smtClean="0"/>
              <a:t> </a:t>
            </a:r>
            <a:r>
              <a:rPr lang="en-US" sz="2100" dirty="0" err="1" smtClean="0"/>
              <a:t>rápidamente</a:t>
            </a:r>
            <a:r>
              <a:rPr lang="en-US" sz="2100" dirty="0" smtClean="0"/>
              <a:t> de lo </a:t>
            </a:r>
            <a:r>
              <a:rPr lang="en-US" sz="2100" dirty="0" err="1" smtClean="0"/>
              <a:t>que</a:t>
            </a:r>
            <a:r>
              <a:rPr lang="en-US" sz="2100" dirty="0" smtClean="0"/>
              <a:t> los </a:t>
            </a:r>
            <a:r>
              <a:rPr lang="en-US" sz="2100" dirty="0" err="1" smtClean="0"/>
              <a:t>investigadores</a:t>
            </a:r>
            <a:r>
              <a:rPr lang="en-US" sz="2100" dirty="0" smtClean="0"/>
              <a:t> </a:t>
            </a:r>
            <a:r>
              <a:rPr lang="en-US" sz="2100" dirty="0" err="1" smtClean="0"/>
              <a:t>las</a:t>
            </a:r>
            <a:r>
              <a:rPr lang="en-US" sz="2100" dirty="0" smtClean="0"/>
              <a:t> </a:t>
            </a:r>
            <a:r>
              <a:rPr lang="en-US" sz="2100" dirty="0" err="1" smtClean="0"/>
              <a:t>proporcionan</a:t>
            </a:r>
            <a:r>
              <a:rPr lang="en-US" sz="2100" dirty="0" smtClean="0"/>
              <a:t>.</a:t>
            </a:r>
          </a:p>
          <a:p>
            <a:pPr>
              <a:spcBef>
                <a:spcPts val="600"/>
              </a:spcBef>
              <a:spcAft>
                <a:spcPts val="600"/>
              </a:spcAft>
            </a:pPr>
            <a:r>
              <a:rPr lang="en-US" sz="2100" dirty="0" smtClean="0"/>
              <a:t>• El </a:t>
            </a:r>
            <a:r>
              <a:rPr lang="en-US" sz="2100" dirty="0" err="1" smtClean="0"/>
              <a:t>programa</a:t>
            </a:r>
            <a:r>
              <a:rPr lang="en-US" sz="2100" dirty="0" smtClean="0"/>
              <a:t> de </a:t>
            </a:r>
            <a:r>
              <a:rPr lang="en-US" sz="2100" dirty="0" err="1" smtClean="0"/>
              <a:t>investigación</a:t>
            </a:r>
            <a:r>
              <a:rPr lang="en-US" sz="2100" dirty="0" smtClean="0"/>
              <a:t> </a:t>
            </a:r>
            <a:r>
              <a:rPr lang="en-US" sz="2100" dirty="0" err="1" smtClean="0"/>
              <a:t>es</a:t>
            </a:r>
            <a:r>
              <a:rPr lang="en-US" sz="2100" dirty="0" smtClean="0"/>
              <a:t> </a:t>
            </a:r>
            <a:r>
              <a:rPr lang="en-US" sz="2100" dirty="0" err="1" smtClean="0"/>
              <a:t>demasiado</a:t>
            </a:r>
            <a:r>
              <a:rPr lang="en-US" sz="2100" dirty="0" smtClean="0"/>
              <a:t> </a:t>
            </a:r>
            <a:r>
              <a:rPr lang="en-US" sz="2100" dirty="0" err="1" smtClean="0"/>
              <a:t>esotérico</a:t>
            </a:r>
            <a:r>
              <a:rPr lang="en-US" sz="2100" dirty="0" smtClean="0"/>
              <a:t>. </a:t>
            </a:r>
            <a:r>
              <a:rPr lang="en-US" sz="2100" dirty="0" err="1" smtClean="0"/>
              <a:t>Necesitamos</a:t>
            </a:r>
            <a:r>
              <a:rPr lang="en-US" sz="2100" dirty="0" smtClean="0"/>
              <a:t> </a:t>
            </a:r>
            <a:r>
              <a:rPr lang="en-US" sz="2100" dirty="0" err="1" smtClean="0"/>
              <a:t>soluciones</a:t>
            </a:r>
            <a:r>
              <a:rPr lang="en-US" sz="2100" dirty="0" smtClean="0"/>
              <a:t> </a:t>
            </a:r>
            <a:r>
              <a:rPr lang="en-US" sz="2100" dirty="0" err="1" smtClean="0"/>
              <a:t>que</a:t>
            </a:r>
            <a:r>
              <a:rPr lang="en-US" sz="2100" dirty="0" smtClean="0"/>
              <a:t> </a:t>
            </a:r>
            <a:r>
              <a:rPr lang="en-US" sz="2100" dirty="0" err="1" smtClean="0"/>
              <a:t>sean</a:t>
            </a:r>
            <a:r>
              <a:rPr lang="en-US" sz="2100" dirty="0" smtClean="0"/>
              <a:t> </a:t>
            </a:r>
            <a:r>
              <a:rPr lang="en-US" sz="2100" dirty="0" err="1" smtClean="0"/>
              <a:t>prácticas</a:t>
            </a:r>
            <a:r>
              <a:rPr lang="en-US" sz="2100" dirty="0" smtClean="0"/>
              <a:t>.</a:t>
            </a:r>
          </a:p>
          <a:p>
            <a:pPr>
              <a:spcBef>
                <a:spcPts val="600"/>
              </a:spcBef>
              <a:spcAft>
                <a:spcPts val="600"/>
              </a:spcAft>
            </a:pPr>
            <a:r>
              <a:rPr lang="en-US" sz="2100" dirty="0" smtClean="0"/>
              <a:t>• Los </a:t>
            </a:r>
            <a:r>
              <a:rPr lang="en-US" sz="2100" dirty="0" err="1" smtClean="0"/>
              <a:t>investigadores</a:t>
            </a:r>
            <a:r>
              <a:rPr lang="en-US" sz="2100" dirty="0" smtClean="0"/>
              <a:t> </a:t>
            </a:r>
            <a:r>
              <a:rPr lang="en-US" sz="2100" dirty="0" err="1" smtClean="0"/>
              <a:t>estudian</a:t>
            </a:r>
            <a:r>
              <a:rPr lang="en-US" sz="2100" dirty="0" smtClean="0"/>
              <a:t> el </a:t>
            </a:r>
            <a:r>
              <a:rPr lang="en-US" sz="2100" dirty="0" err="1" smtClean="0"/>
              <a:t>problema</a:t>
            </a:r>
            <a:r>
              <a:rPr lang="en-US" sz="2100" dirty="0" smtClean="0"/>
              <a:t> hasta la </a:t>
            </a:r>
            <a:r>
              <a:rPr lang="en-US" sz="2100" dirty="0" err="1" smtClean="0"/>
              <a:t>muerte</a:t>
            </a:r>
            <a:r>
              <a:rPr lang="en-US" sz="2100" dirty="0" smtClean="0"/>
              <a:t> para </a:t>
            </a:r>
            <a:r>
              <a:rPr lang="en-US" sz="2100" dirty="0" err="1" smtClean="0"/>
              <a:t>encontrar</a:t>
            </a:r>
            <a:r>
              <a:rPr lang="en-US" sz="2100" dirty="0" smtClean="0"/>
              <a:t> </a:t>
            </a:r>
            <a:r>
              <a:rPr lang="en-US" sz="2100" dirty="0" err="1" smtClean="0"/>
              <a:t>una</a:t>
            </a:r>
            <a:r>
              <a:rPr lang="en-US" sz="2100" dirty="0" smtClean="0"/>
              <a:t> </a:t>
            </a:r>
            <a:r>
              <a:rPr lang="en-US" sz="2100" dirty="0" err="1" smtClean="0"/>
              <a:t>solución</a:t>
            </a:r>
            <a:r>
              <a:rPr lang="en-US" sz="2100" dirty="0" smtClean="0"/>
              <a:t> al 100 </a:t>
            </a:r>
            <a:r>
              <a:rPr lang="en-US" sz="2100" dirty="0" err="1" smtClean="0"/>
              <a:t>por</a:t>
            </a:r>
            <a:r>
              <a:rPr lang="en-US" sz="2100" dirty="0" smtClean="0"/>
              <a:t> </a:t>
            </a:r>
            <a:r>
              <a:rPr lang="en-US" sz="2100" dirty="0" err="1" smtClean="0"/>
              <a:t>ciento</a:t>
            </a:r>
            <a:r>
              <a:rPr lang="en-US" sz="2100" dirty="0" smtClean="0"/>
              <a:t>. ¿</a:t>
            </a:r>
            <a:r>
              <a:rPr lang="en-US" sz="2100" dirty="0" err="1" smtClean="0"/>
              <a:t>Qué</a:t>
            </a:r>
            <a:r>
              <a:rPr lang="en-US" sz="2100" dirty="0" smtClean="0"/>
              <a:t> </a:t>
            </a:r>
            <a:r>
              <a:rPr lang="en-US" sz="2100" dirty="0" err="1" smtClean="0"/>
              <a:t>está</a:t>
            </a:r>
            <a:r>
              <a:rPr lang="en-US" sz="2100" dirty="0" smtClean="0"/>
              <a:t> mal con </a:t>
            </a:r>
            <a:r>
              <a:rPr lang="en-US" sz="2100" dirty="0" err="1" smtClean="0"/>
              <a:t>una</a:t>
            </a:r>
            <a:r>
              <a:rPr lang="en-US" sz="2100" dirty="0" smtClean="0"/>
              <a:t> </a:t>
            </a:r>
            <a:r>
              <a:rPr lang="en-US" sz="2100" dirty="0" err="1" smtClean="0"/>
              <a:t>solución</a:t>
            </a:r>
            <a:r>
              <a:rPr lang="en-US" sz="2100" dirty="0" smtClean="0"/>
              <a:t> </a:t>
            </a:r>
            <a:r>
              <a:rPr lang="en-US" sz="2100" dirty="0" err="1" smtClean="0"/>
              <a:t>más</a:t>
            </a:r>
            <a:r>
              <a:rPr lang="en-US" sz="2100" dirty="0" smtClean="0"/>
              <a:t> </a:t>
            </a:r>
            <a:r>
              <a:rPr lang="en-US" sz="2100" dirty="0" err="1" smtClean="0"/>
              <a:t>rápida</a:t>
            </a:r>
            <a:r>
              <a:rPr lang="en-US" sz="2100" dirty="0" smtClean="0"/>
              <a:t> </a:t>
            </a:r>
            <a:r>
              <a:rPr lang="en-US" sz="2100" dirty="0" err="1" smtClean="0"/>
              <a:t>que</a:t>
            </a:r>
            <a:r>
              <a:rPr lang="en-US" sz="2100" dirty="0" smtClean="0"/>
              <a:t> no </a:t>
            </a:r>
            <a:r>
              <a:rPr lang="en-US" sz="2100" dirty="0" err="1" smtClean="0"/>
              <a:t>es</a:t>
            </a:r>
            <a:r>
              <a:rPr lang="en-US" sz="2100" dirty="0" smtClean="0"/>
              <a:t> del 100 </a:t>
            </a:r>
            <a:r>
              <a:rPr lang="en-US" sz="2100" dirty="0" err="1" smtClean="0"/>
              <a:t>por</a:t>
            </a:r>
            <a:r>
              <a:rPr lang="en-US" sz="2100" dirty="0" smtClean="0"/>
              <a:t> </a:t>
            </a:r>
            <a:r>
              <a:rPr lang="en-US" sz="2100" dirty="0" err="1" smtClean="0"/>
              <a:t>ciento</a:t>
            </a:r>
            <a:r>
              <a:rPr lang="en-US" sz="2100" dirty="0" smtClean="0"/>
              <a:t>?</a:t>
            </a:r>
          </a:p>
          <a:p>
            <a:pPr>
              <a:spcBef>
                <a:spcPts val="600"/>
              </a:spcBef>
              <a:spcAft>
                <a:spcPts val="600"/>
              </a:spcAft>
            </a:pPr>
            <a:r>
              <a:rPr lang="en-US" sz="2100" dirty="0" smtClean="0"/>
              <a:t>• Este </a:t>
            </a:r>
            <a:r>
              <a:rPr lang="en-US" sz="2100" dirty="0" err="1" smtClean="0"/>
              <a:t>problema</a:t>
            </a:r>
            <a:r>
              <a:rPr lang="en-US" sz="2100" dirty="0" smtClean="0"/>
              <a:t> </a:t>
            </a:r>
            <a:r>
              <a:rPr lang="en-US" sz="2100" dirty="0" err="1" smtClean="0"/>
              <a:t>parece</a:t>
            </a:r>
            <a:r>
              <a:rPr lang="en-US" sz="2100" dirty="0" smtClean="0"/>
              <a:t> </a:t>
            </a:r>
            <a:r>
              <a:rPr lang="en-US" sz="2100" dirty="0" err="1" smtClean="0"/>
              <a:t>continuar</a:t>
            </a:r>
            <a:r>
              <a:rPr lang="en-US" sz="2100" dirty="0" smtClean="0"/>
              <a:t> para </a:t>
            </a:r>
            <a:r>
              <a:rPr lang="en-US" sz="2100" dirty="0" err="1" smtClean="0"/>
              <a:t>siempre</a:t>
            </a:r>
            <a:r>
              <a:rPr lang="en-US" sz="2100" dirty="0" smtClean="0"/>
              <a:t>. </a:t>
            </a:r>
            <a:r>
              <a:rPr lang="en-US" sz="2100" dirty="0" err="1" smtClean="0"/>
              <a:t>Hace</a:t>
            </a:r>
            <a:r>
              <a:rPr lang="en-US" sz="2100" dirty="0" smtClean="0"/>
              <a:t> </a:t>
            </a:r>
            <a:r>
              <a:rPr lang="en-US" sz="2100" dirty="0" err="1" smtClean="0"/>
              <a:t>cinco</a:t>
            </a:r>
            <a:r>
              <a:rPr lang="en-US" sz="2100" dirty="0" smtClean="0"/>
              <a:t> </a:t>
            </a:r>
            <a:r>
              <a:rPr lang="en-US" sz="2100" dirty="0" err="1" smtClean="0"/>
              <a:t>años</a:t>
            </a:r>
            <a:r>
              <a:rPr lang="en-US" sz="2100" dirty="0" smtClean="0"/>
              <a:t> </a:t>
            </a:r>
            <a:r>
              <a:rPr lang="en-US" sz="2100" dirty="0" err="1" smtClean="0"/>
              <a:t>trabajé</a:t>
            </a:r>
            <a:r>
              <a:rPr lang="en-US" sz="2100" dirty="0" smtClean="0"/>
              <a:t> en el </a:t>
            </a:r>
            <a:r>
              <a:rPr lang="en-US" sz="2100" dirty="0" err="1" smtClean="0"/>
              <a:t>Departamento</a:t>
            </a:r>
            <a:r>
              <a:rPr lang="en-US" sz="2100" dirty="0" smtClean="0"/>
              <a:t> del Interior. </a:t>
            </a:r>
            <a:r>
              <a:rPr lang="en-US" sz="2100" dirty="0" err="1" smtClean="0"/>
              <a:t>Estudiamos</a:t>
            </a:r>
            <a:r>
              <a:rPr lang="en-US" sz="2100" dirty="0" smtClean="0"/>
              <a:t> a </a:t>
            </a:r>
            <a:r>
              <a:rPr lang="en-US" sz="2100" dirty="0" err="1" smtClean="0"/>
              <a:t>fondo</a:t>
            </a:r>
            <a:r>
              <a:rPr lang="en-US" sz="2100" dirty="0" smtClean="0"/>
              <a:t> el </a:t>
            </a:r>
            <a:r>
              <a:rPr lang="en-US" sz="2100" dirty="0" err="1" smtClean="0"/>
              <a:t>problema</a:t>
            </a:r>
            <a:r>
              <a:rPr lang="en-US" sz="2100" dirty="0" smtClean="0"/>
              <a:t> de la </a:t>
            </a:r>
            <a:r>
              <a:rPr lang="en-US" sz="2100" dirty="0" err="1" smtClean="0"/>
              <a:t>eliminación</a:t>
            </a:r>
            <a:r>
              <a:rPr lang="en-US" sz="2100" dirty="0" smtClean="0"/>
              <a:t> de </a:t>
            </a:r>
            <a:r>
              <a:rPr lang="en-US" sz="2100" dirty="0" err="1" smtClean="0"/>
              <a:t>residuos</a:t>
            </a:r>
            <a:r>
              <a:rPr lang="en-US" sz="2100" dirty="0" smtClean="0"/>
              <a:t> </a:t>
            </a:r>
            <a:r>
              <a:rPr lang="en-US" sz="2100" dirty="0" err="1" smtClean="0"/>
              <a:t>tóxicos</a:t>
            </a:r>
            <a:r>
              <a:rPr lang="en-US" sz="2100" dirty="0" smtClean="0"/>
              <a:t> </a:t>
            </a:r>
            <a:r>
              <a:rPr lang="en-US" sz="2100" dirty="0" err="1" smtClean="0"/>
              <a:t>peligrosos</a:t>
            </a:r>
            <a:r>
              <a:rPr lang="en-US" sz="2100" dirty="0" smtClean="0"/>
              <a:t>. </a:t>
            </a:r>
            <a:r>
              <a:rPr lang="en-US" sz="2100" dirty="0" err="1" smtClean="0"/>
              <a:t>Pensé</a:t>
            </a:r>
            <a:r>
              <a:rPr lang="en-US" sz="2100" dirty="0" smtClean="0"/>
              <a:t> </a:t>
            </a:r>
            <a:r>
              <a:rPr lang="en-US" sz="2100" dirty="0" err="1" smtClean="0"/>
              <a:t>que</a:t>
            </a:r>
            <a:r>
              <a:rPr lang="en-US" sz="2100" dirty="0" smtClean="0"/>
              <a:t> </a:t>
            </a:r>
            <a:r>
              <a:rPr lang="en-US" sz="2100" dirty="0" err="1" smtClean="0"/>
              <a:t>habíamos</a:t>
            </a:r>
            <a:r>
              <a:rPr lang="en-US" sz="2100" dirty="0" smtClean="0"/>
              <a:t> </a:t>
            </a:r>
            <a:r>
              <a:rPr lang="en-US" sz="2100" dirty="0" err="1" smtClean="0"/>
              <a:t>resuelto</a:t>
            </a:r>
            <a:r>
              <a:rPr lang="en-US" sz="2100" dirty="0" smtClean="0"/>
              <a:t> el </a:t>
            </a:r>
            <a:r>
              <a:rPr lang="en-US" sz="2100" dirty="0" err="1" smtClean="0"/>
              <a:t>problema</a:t>
            </a:r>
            <a:r>
              <a:rPr lang="en-US" sz="2100" dirty="0" smtClean="0"/>
              <a:t> o al </a:t>
            </a:r>
            <a:r>
              <a:rPr lang="en-US" sz="2100" dirty="0" err="1" smtClean="0"/>
              <a:t>menos</a:t>
            </a:r>
            <a:r>
              <a:rPr lang="en-US" sz="2100" dirty="0" smtClean="0"/>
              <a:t> </a:t>
            </a:r>
            <a:r>
              <a:rPr lang="en-US" sz="2100" dirty="0" err="1" smtClean="0"/>
              <a:t>poníamos</a:t>
            </a:r>
            <a:r>
              <a:rPr lang="en-US" sz="2100" dirty="0" smtClean="0"/>
              <a:t> los </a:t>
            </a:r>
            <a:r>
              <a:rPr lang="en-US" sz="2100" dirty="0" err="1" smtClean="0"/>
              <a:t>problemas</a:t>
            </a:r>
            <a:r>
              <a:rPr lang="en-US" sz="2100" dirty="0" smtClean="0"/>
              <a:t> </a:t>
            </a:r>
            <a:r>
              <a:rPr lang="en-US" sz="2100" dirty="0" err="1" smtClean="0"/>
              <a:t>sobre</a:t>
            </a:r>
            <a:r>
              <a:rPr lang="en-US" sz="2100" dirty="0" smtClean="0"/>
              <a:t> la mesa. A</a:t>
            </a:r>
            <a:r>
              <a:rPr lang="es-ES" sz="2100" dirty="0" err="1" smtClean="0"/>
              <a:t>ún</a:t>
            </a:r>
            <a:r>
              <a:rPr lang="es-ES" sz="2100" dirty="0" smtClean="0"/>
              <a:t> no conocemos los resultados.</a:t>
            </a:r>
            <a:endParaRPr lang="en-US" sz="2100" dirty="0" smtClean="0"/>
          </a:p>
          <a:p>
            <a:pPr>
              <a:spcBef>
                <a:spcPts val="600"/>
              </a:spcBef>
              <a:spcAft>
                <a:spcPts val="600"/>
              </a:spcAft>
            </a:pPr>
            <a:r>
              <a:rPr lang="en-US" sz="2100" dirty="0" smtClean="0"/>
              <a:t>• </a:t>
            </a:r>
            <a:r>
              <a:rPr lang="en-US" sz="2100" dirty="0" err="1" smtClean="0"/>
              <a:t>Siempre</a:t>
            </a:r>
            <a:r>
              <a:rPr lang="en-US" sz="2100" dirty="0" smtClean="0"/>
              <a:t> </a:t>
            </a:r>
            <a:r>
              <a:rPr lang="en-US" sz="2100" dirty="0" err="1" smtClean="0"/>
              <a:t>escuchamos</a:t>
            </a:r>
            <a:r>
              <a:rPr lang="en-US" sz="2100" dirty="0" smtClean="0"/>
              <a:t> </a:t>
            </a:r>
            <a:r>
              <a:rPr lang="en-US" sz="2100" dirty="0" err="1" smtClean="0"/>
              <a:t>acerca</a:t>
            </a:r>
            <a:r>
              <a:rPr lang="en-US" sz="2100" dirty="0" smtClean="0"/>
              <a:t> de </a:t>
            </a:r>
            <a:r>
              <a:rPr lang="en-US" sz="2100" dirty="0" err="1" smtClean="0"/>
              <a:t>sus</a:t>
            </a:r>
            <a:r>
              <a:rPr lang="en-US" sz="2100" dirty="0" smtClean="0"/>
              <a:t> </a:t>
            </a:r>
            <a:r>
              <a:rPr lang="en-US" sz="2100" dirty="0" err="1" smtClean="0"/>
              <a:t>logros</a:t>
            </a:r>
            <a:r>
              <a:rPr lang="en-US" sz="2100" dirty="0" smtClean="0"/>
              <a:t> </a:t>
            </a:r>
            <a:r>
              <a:rPr lang="en-US" sz="2100" dirty="0" err="1" smtClean="0"/>
              <a:t>anteriores</a:t>
            </a:r>
            <a:r>
              <a:rPr lang="en-US" sz="2100" dirty="0" smtClean="0"/>
              <a:t>. ¿</a:t>
            </a:r>
            <a:r>
              <a:rPr lang="en-US" sz="2100" dirty="0" err="1" smtClean="0"/>
              <a:t>Qué</a:t>
            </a:r>
            <a:r>
              <a:rPr lang="en-US" sz="2100" dirty="0" smtClean="0"/>
              <a:t> </a:t>
            </a:r>
            <a:r>
              <a:rPr lang="en-US" sz="2100" dirty="0" err="1" smtClean="0"/>
              <a:t>tal</a:t>
            </a:r>
            <a:r>
              <a:rPr lang="en-US" sz="2100" dirty="0" smtClean="0"/>
              <a:t> el </a:t>
            </a:r>
            <a:r>
              <a:rPr lang="en-US" sz="2100" dirty="0" err="1" smtClean="0"/>
              <a:t>futuro</a:t>
            </a:r>
            <a:r>
              <a:rPr lang="en-US" sz="2100" dirty="0" smtClean="0"/>
              <a:t>? ¿</a:t>
            </a:r>
            <a:r>
              <a:rPr lang="en-US" sz="2100" dirty="0" err="1" smtClean="0"/>
              <a:t>Qué</a:t>
            </a:r>
            <a:r>
              <a:rPr lang="en-US" sz="2100" dirty="0" smtClean="0"/>
              <a:t> </a:t>
            </a:r>
            <a:r>
              <a:rPr lang="en-US" sz="2100" dirty="0" err="1" smtClean="0"/>
              <a:t>podemos</a:t>
            </a:r>
            <a:r>
              <a:rPr lang="en-US" sz="2100" dirty="0" smtClean="0"/>
              <a:t> </a:t>
            </a:r>
            <a:r>
              <a:rPr lang="en-US" sz="2100" dirty="0" err="1" smtClean="0"/>
              <a:t>esperar</a:t>
            </a:r>
            <a:r>
              <a:rPr lang="en-US" sz="2100" dirty="0" smtClean="0"/>
              <a:t> de </a:t>
            </a:r>
            <a:r>
              <a:rPr lang="en-US" sz="2100" dirty="0" err="1" smtClean="0"/>
              <a:t>usted</a:t>
            </a:r>
            <a:r>
              <a:rPr lang="en-US" sz="2100" dirty="0" smtClean="0"/>
              <a:t> el </a:t>
            </a:r>
            <a:r>
              <a:rPr lang="en-US" sz="2100" dirty="0" err="1" smtClean="0"/>
              <a:t>próximo</a:t>
            </a:r>
            <a:r>
              <a:rPr lang="en-US" sz="2100" dirty="0" smtClean="0"/>
              <a:t> </a:t>
            </a:r>
            <a:r>
              <a:rPr lang="en-US" sz="2100" dirty="0" err="1" smtClean="0"/>
              <a:t>año</a:t>
            </a:r>
            <a:r>
              <a:rPr lang="en-US" sz="2100" dirty="0" smtClean="0"/>
              <a:t> y el </a:t>
            </a:r>
            <a:r>
              <a:rPr lang="en-US" sz="2100" dirty="0" err="1" smtClean="0"/>
              <a:t>siguiente</a:t>
            </a:r>
            <a:r>
              <a:rPr lang="en-US" sz="2100" dirty="0" smtClean="0"/>
              <a:t>? Sea </a:t>
            </a:r>
            <a:r>
              <a:rPr lang="en-US" sz="2100" dirty="0" err="1" smtClean="0"/>
              <a:t>específico</a:t>
            </a:r>
            <a:r>
              <a:rPr lang="en-US" sz="2100" dirty="0" smtClean="0"/>
              <a:t>.</a:t>
            </a:r>
            <a:endParaRPr lang="en-US" sz="2100" b="1" dirty="0"/>
          </a:p>
        </p:txBody>
      </p:sp>
    </p:spTree>
    <p:extLst>
      <p:ext uri="{BB962C8B-B14F-4D97-AF65-F5344CB8AC3E}">
        <p14:creationId xmlns:p14="http://schemas.microsoft.com/office/powerpoint/2010/main" val="6006308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343056"/>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100" dirty="0" smtClean="0"/>
              <a:t>En </a:t>
            </a:r>
            <a:r>
              <a:rPr lang="en-US" sz="2100" dirty="0"/>
              <a:t>primer </a:t>
            </a:r>
            <a:r>
              <a:rPr lang="en-US" sz="2100" dirty="0" err="1"/>
              <a:t>lugar</a:t>
            </a:r>
            <a:r>
              <a:rPr lang="en-US" sz="2100" dirty="0"/>
              <a:t>, los </a:t>
            </a:r>
            <a:r>
              <a:rPr lang="en-US" sz="2100" dirty="0" err="1"/>
              <a:t>gerentes</a:t>
            </a:r>
            <a:r>
              <a:rPr lang="en-US" sz="2100" dirty="0"/>
              <a:t> de I + D </a:t>
            </a:r>
            <a:r>
              <a:rPr lang="en-US" sz="2100" dirty="0" err="1"/>
              <a:t>deben</a:t>
            </a:r>
            <a:r>
              <a:rPr lang="en-US" sz="2100" dirty="0"/>
              <a:t> </a:t>
            </a:r>
            <a:r>
              <a:rPr lang="en-US" sz="2100" dirty="0" err="1"/>
              <a:t>comprender</a:t>
            </a:r>
            <a:r>
              <a:rPr lang="en-US" sz="2100" dirty="0"/>
              <a:t> la </a:t>
            </a:r>
            <a:r>
              <a:rPr lang="en-US" sz="2100" dirty="0" err="1"/>
              <a:t>perspectiva</a:t>
            </a:r>
            <a:r>
              <a:rPr lang="en-US" sz="2100" dirty="0"/>
              <a:t> del </a:t>
            </a:r>
            <a:r>
              <a:rPr lang="en-US" sz="2100" dirty="0" smtClean="0"/>
              <a:t>sponsor y </a:t>
            </a:r>
            <a:r>
              <a:rPr lang="en-US" sz="2100" dirty="0" err="1"/>
              <a:t>luego</a:t>
            </a:r>
            <a:r>
              <a:rPr lang="en-US" sz="2100" dirty="0"/>
              <a:t> </a:t>
            </a:r>
            <a:r>
              <a:rPr lang="en-US" sz="2100" dirty="0" err="1"/>
              <a:t>desarrollar</a:t>
            </a:r>
            <a:r>
              <a:rPr lang="en-US" sz="2100" dirty="0"/>
              <a:t> </a:t>
            </a:r>
            <a:r>
              <a:rPr lang="en-US" sz="2100" dirty="0" err="1"/>
              <a:t>una</a:t>
            </a:r>
            <a:r>
              <a:rPr lang="en-US" sz="2100" dirty="0"/>
              <a:t> </a:t>
            </a:r>
            <a:r>
              <a:rPr lang="en-US" sz="2100" dirty="0" err="1"/>
              <a:t>estrategia</a:t>
            </a:r>
            <a:r>
              <a:rPr lang="en-US" sz="2100" dirty="0"/>
              <a:t> para </a:t>
            </a:r>
            <a:r>
              <a:rPr lang="en-US" sz="2100" dirty="0" err="1"/>
              <a:t>una</a:t>
            </a:r>
            <a:r>
              <a:rPr lang="en-US" sz="2100" dirty="0"/>
              <a:t> </a:t>
            </a:r>
            <a:r>
              <a:rPr lang="en-US" sz="2100" dirty="0" err="1"/>
              <a:t>comunicación</a:t>
            </a:r>
            <a:r>
              <a:rPr lang="en-US" sz="2100" dirty="0"/>
              <a:t> </a:t>
            </a:r>
            <a:r>
              <a:rPr lang="en-US" sz="2100" dirty="0" err="1"/>
              <a:t>efectiva</a:t>
            </a:r>
            <a:r>
              <a:rPr lang="en-US" sz="2100" dirty="0"/>
              <a:t>. En </a:t>
            </a:r>
            <a:r>
              <a:rPr lang="en-US" sz="2100" dirty="0" err="1"/>
              <a:t>consecuencia</a:t>
            </a:r>
            <a:r>
              <a:rPr lang="en-US" sz="2100" dirty="0"/>
              <a:t>, el </a:t>
            </a:r>
            <a:r>
              <a:rPr lang="en-US" sz="2100" dirty="0" err="1"/>
              <a:t>foco</a:t>
            </a:r>
            <a:r>
              <a:rPr lang="en-US" sz="2100" dirty="0"/>
              <a:t> de </a:t>
            </a:r>
            <a:r>
              <a:rPr lang="en-US" sz="2100" dirty="0" err="1"/>
              <a:t>dicha</a:t>
            </a:r>
            <a:r>
              <a:rPr lang="en-US" sz="2100" dirty="0"/>
              <a:t> </a:t>
            </a:r>
            <a:r>
              <a:rPr lang="en-US" sz="2100" dirty="0" err="1"/>
              <a:t>investigación</a:t>
            </a:r>
            <a:r>
              <a:rPr lang="en-US" sz="2100" dirty="0"/>
              <a:t> </a:t>
            </a:r>
            <a:r>
              <a:rPr lang="en-US" sz="2100" dirty="0" err="1"/>
              <a:t>es</a:t>
            </a:r>
            <a:r>
              <a:rPr lang="en-US" sz="2100" dirty="0"/>
              <a:t> </a:t>
            </a:r>
            <a:r>
              <a:rPr lang="en-US" sz="2100" dirty="0" err="1"/>
              <a:t>más</a:t>
            </a:r>
            <a:r>
              <a:rPr lang="en-US" sz="2100" dirty="0"/>
              <a:t> </a:t>
            </a:r>
            <a:r>
              <a:rPr lang="en-US" sz="2100" dirty="0" err="1"/>
              <a:t>bien</a:t>
            </a:r>
            <a:r>
              <a:rPr lang="en-US" sz="2100" dirty="0"/>
              <a:t> "</a:t>
            </a:r>
            <a:r>
              <a:rPr lang="en-US" sz="2100" dirty="0" err="1"/>
              <a:t>específico</a:t>
            </a:r>
            <a:r>
              <a:rPr lang="en-US" sz="2100" dirty="0"/>
              <a:t>", "</a:t>
            </a:r>
            <a:r>
              <a:rPr lang="en-US" sz="2100" dirty="0" err="1"/>
              <a:t>comercial</a:t>
            </a:r>
            <a:r>
              <a:rPr lang="en-US" sz="2100" dirty="0"/>
              <a:t>" y "</a:t>
            </a:r>
            <a:r>
              <a:rPr lang="en-US" sz="2100" dirty="0" err="1"/>
              <a:t>orientado</a:t>
            </a:r>
            <a:r>
              <a:rPr lang="en-US" sz="2100" dirty="0"/>
              <a:t> al </a:t>
            </a:r>
            <a:r>
              <a:rPr lang="en-US" sz="2100" dirty="0" err="1"/>
              <a:t>producto</a:t>
            </a:r>
            <a:r>
              <a:rPr lang="en-US" sz="2100" dirty="0"/>
              <a:t>". </a:t>
            </a:r>
            <a:endParaRPr lang="en-US" sz="2100" dirty="0" smtClean="0"/>
          </a:p>
          <a:p>
            <a:pPr>
              <a:spcBef>
                <a:spcPts val="600"/>
              </a:spcBef>
              <a:spcAft>
                <a:spcPts val="600"/>
              </a:spcAft>
              <a:buClr>
                <a:schemeClr val="tx1"/>
              </a:buClr>
              <a:buFont typeface="Arial" charset="0"/>
              <a:buChar char="•"/>
            </a:pPr>
            <a:r>
              <a:rPr lang="en-US" sz="2100" dirty="0" smtClean="0"/>
              <a:t>Para </a:t>
            </a:r>
            <a:r>
              <a:rPr lang="en-US" sz="2100" dirty="0" err="1"/>
              <a:t>que</a:t>
            </a:r>
            <a:r>
              <a:rPr lang="en-US" sz="2100" dirty="0"/>
              <a:t> los </a:t>
            </a:r>
            <a:r>
              <a:rPr lang="en-US" sz="2100" dirty="0" err="1"/>
              <a:t>patrocinadores</a:t>
            </a:r>
            <a:r>
              <a:rPr lang="en-US" sz="2100" dirty="0"/>
              <a:t> </a:t>
            </a:r>
            <a:r>
              <a:rPr lang="en-US" sz="2100" dirty="0" err="1"/>
              <a:t>hagan</a:t>
            </a:r>
            <a:r>
              <a:rPr lang="en-US" sz="2100" dirty="0"/>
              <a:t> </a:t>
            </a:r>
            <a:r>
              <a:rPr lang="en-US" sz="2100" dirty="0" err="1"/>
              <a:t>preguntas</a:t>
            </a:r>
            <a:r>
              <a:rPr lang="en-US" sz="2100" dirty="0"/>
              <a:t>, </a:t>
            </a:r>
            <a:r>
              <a:rPr lang="en-US" sz="2100" dirty="0" err="1"/>
              <a:t>como</a:t>
            </a:r>
            <a:r>
              <a:rPr lang="en-US" sz="2100" dirty="0"/>
              <a:t> se </a:t>
            </a:r>
            <a:r>
              <a:rPr lang="en-US" sz="2100" dirty="0" err="1"/>
              <a:t>ejemplifica</a:t>
            </a:r>
            <a:r>
              <a:rPr lang="en-US" sz="2100" dirty="0"/>
              <a:t> en </a:t>
            </a:r>
            <a:r>
              <a:rPr lang="en-US" sz="2100" dirty="0" err="1"/>
              <a:t>las</a:t>
            </a:r>
            <a:r>
              <a:rPr lang="en-US" sz="2100" dirty="0"/>
              <a:t> </a:t>
            </a:r>
            <a:r>
              <a:rPr lang="en-US" sz="2100" dirty="0" err="1"/>
              <a:t>citas</a:t>
            </a:r>
            <a:r>
              <a:rPr lang="en-US" sz="2100" dirty="0"/>
              <a:t> </a:t>
            </a:r>
            <a:r>
              <a:rPr lang="en-US" sz="2100" dirty="0" err="1"/>
              <a:t>anteriores</a:t>
            </a:r>
            <a:r>
              <a:rPr lang="en-US" sz="2100" dirty="0"/>
              <a:t>, </a:t>
            </a:r>
            <a:r>
              <a:rPr lang="en-US" sz="2100" dirty="0" err="1" smtClean="0"/>
              <a:t>es</a:t>
            </a:r>
            <a:r>
              <a:rPr lang="en-US" sz="2100" dirty="0" smtClean="0"/>
              <a:t> en </a:t>
            </a:r>
            <a:r>
              <a:rPr lang="en-US" sz="2100" dirty="0" err="1"/>
              <a:t>cierto</a:t>
            </a:r>
            <a:r>
              <a:rPr lang="en-US" sz="2100" dirty="0"/>
              <a:t> </a:t>
            </a:r>
            <a:r>
              <a:rPr lang="en-US" sz="2100" dirty="0" err="1"/>
              <a:t>grado</a:t>
            </a:r>
            <a:r>
              <a:rPr lang="en-US" sz="2100" dirty="0"/>
              <a:t> </a:t>
            </a:r>
            <a:r>
              <a:rPr lang="en-US" sz="2100" dirty="0" err="1"/>
              <a:t>comprensible</a:t>
            </a:r>
            <a:r>
              <a:rPr lang="en-US" sz="2100" dirty="0"/>
              <a:t>. En </a:t>
            </a:r>
            <a:r>
              <a:rPr lang="en-US" sz="2100" dirty="0" err="1"/>
              <a:t>consecuencia</a:t>
            </a:r>
            <a:r>
              <a:rPr lang="en-US" sz="2100" dirty="0"/>
              <a:t>, la </a:t>
            </a:r>
            <a:r>
              <a:rPr lang="en-US" sz="2100" dirty="0" err="1"/>
              <a:t>respuesta</a:t>
            </a:r>
            <a:r>
              <a:rPr lang="en-US" sz="2100" dirty="0"/>
              <a:t> del </a:t>
            </a:r>
            <a:r>
              <a:rPr lang="en-US" sz="2100" dirty="0" err="1"/>
              <a:t>gerente</a:t>
            </a:r>
            <a:r>
              <a:rPr lang="en-US" sz="2100" dirty="0"/>
              <a:t> de I + D </a:t>
            </a:r>
            <a:r>
              <a:rPr lang="en-US" sz="2100" dirty="0" smtClean="0"/>
              <a:t>o PI no </a:t>
            </a:r>
            <a:r>
              <a:rPr lang="en-US" sz="2100" dirty="0" err="1"/>
              <a:t>necesita</a:t>
            </a:r>
            <a:r>
              <a:rPr lang="en-US" sz="2100" dirty="0"/>
              <a:t> </a:t>
            </a:r>
            <a:r>
              <a:rPr lang="en-US" sz="2100" dirty="0" err="1"/>
              <a:t>ser</a:t>
            </a:r>
            <a:r>
              <a:rPr lang="en-US" sz="2100" dirty="0"/>
              <a:t> </a:t>
            </a:r>
            <a:r>
              <a:rPr lang="en-US" sz="2100" dirty="0" err="1"/>
              <a:t>defensiva</a:t>
            </a:r>
            <a:r>
              <a:rPr lang="en-US" sz="2100" dirty="0"/>
              <a:t>. Para la </a:t>
            </a:r>
            <a:r>
              <a:rPr lang="en-US" sz="2100" dirty="0" err="1"/>
              <a:t>investigación</a:t>
            </a:r>
            <a:r>
              <a:rPr lang="en-US" sz="2100" dirty="0"/>
              <a:t> </a:t>
            </a:r>
            <a:r>
              <a:rPr lang="en-US" sz="2100" dirty="0" err="1" smtClean="0"/>
              <a:t>básica</a:t>
            </a:r>
            <a:r>
              <a:rPr lang="en-US" sz="2100" dirty="0"/>
              <a:t>.</a:t>
            </a:r>
            <a:endParaRPr lang="en-US" sz="2100" dirty="0" smtClean="0"/>
          </a:p>
          <a:p>
            <a:pPr>
              <a:spcBef>
                <a:spcPts val="600"/>
              </a:spcBef>
              <a:spcAft>
                <a:spcPts val="600"/>
              </a:spcAft>
              <a:buClr>
                <a:schemeClr val="tx1"/>
              </a:buClr>
              <a:buFont typeface="Arial" charset="0"/>
              <a:buChar char="•"/>
            </a:pPr>
            <a:r>
              <a:rPr lang="en-US" sz="2100" dirty="0" smtClean="0"/>
              <a:t>¿</a:t>
            </a:r>
            <a:r>
              <a:rPr lang="en-US" sz="2100" dirty="0" err="1"/>
              <a:t>Cómo</a:t>
            </a:r>
            <a:r>
              <a:rPr lang="en-US" sz="2100" dirty="0"/>
              <a:t>, </a:t>
            </a:r>
            <a:r>
              <a:rPr lang="en-US" sz="2100" dirty="0" err="1"/>
              <a:t>entonces</a:t>
            </a:r>
            <a:r>
              <a:rPr lang="en-US" sz="2100" dirty="0"/>
              <a:t>, </a:t>
            </a:r>
            <a:r>
              <a:rPr lang="en-US" sz="2100" dirty="0" err="1"/>
              <a:t>debería</a:t>
            </a:r>
            <a:r>
              <a:rPr lang="en-US" sz="2100" dirty="0"/>
              <a:t> </a:t>
            </a:r>
            <a:r>
              <a:rPr lang="en-US" sz="2100" dirty="0" err="1"/>
              <a:t>uno</a:t>
            </a:r>
            <a:r>
              <a:rPr lang="en-US" sz="2100" dirty="0"/>
              <a:t> responder? Uno </a:t>
            </a:r>
            <a:r>
              <a:rPr lang="en-US" sz="2100" dirty="0" err="1"/>
              <a:t>podría</a:t>
            </a:r>
            <a:r>
              <a:rPr lang="en-US" sz="2100" dirty="0"/>
              <a:t> </a:t>
            </a:r>
            <a:r>
              <a:rPr lang="en-US" sz="2100" dirty="0" err="1"/>
              <a:t>tomar</a:t>
            </a:r>
            <a:r>
              <a:rPr lang="en-US" sz="2100" dirty="0"/>
              <a:t> </a:t>
            </a:r>
            <a:r>
              <a:rPr lang="en-US" sz="2100" dirty="0" err="1"/>
              <a:t>cada</a:t>
            </a:r>
            <a:r>
              <a:rPr lang="en-US" sz="2100" dirty="0"/>
              <a:t> </a:t>
            </a:r>
            <a:r>
              <a:rPr lang="en-US" sz="2100" dirty="0" err="1"/>
              <a:t>pregunta</a:t>
            </a:r>
            <a:r>
              <a:rPr lang="en-US" sz="2100" dirty="0"/>
              <a:t> y </a:t>
            </a:r>
            <a:r>
              <a:rPr lang="en-US" sz="2100" dirty="0" err="1"/>
              <a:t>proporcionar</a:t>
            </a:r>
            <a:r>
              <a:rPr lang="en-US" sz="2100" dirty="0"/>
              <a:t> </a:t>
            </a:r>
            <a:r>
              <a:rPr lang="en-US" sz="2100" dirty="0" err="1"/>
              <a:t>una</a:t>
            </a:r>
            <a:r>
              <a:rPr lang="en-US" sz="2100" dirty="0"/>
              <a:t> </a:t>
            </a:r>
            <a:r>
              <a:rPr lang="en-US" sz="2100" dirty="0" err="1"/>
              <a:t>documentación</a:t>
            </a:r>
            <a:r>
              <a:rPr lang="en-US" sz="2100" dirty="0"/>
              <a:t> </a:t>
            </a:r>
            <a:r>
              <a:rPr lang="en-US" sz="2100" dirty="0" err="1"/>
              <a:t>extensa</a:t>
            </a:r>
            <a:r>
              <a:rPr lang="en-US" sz="2100" dirty="0"/>
              <a:t> para </a:t>
            </a:r>
            <a:r>
              <a:rPr lang="en-US" sz="2100" dirty="0" err="1"/>
              <a:t>refutar</a:t>
            </a:r>
            <a:r>
              <a:rPr lang="en-US" sz="2100" dirty="0"/>
              <a:t> la </a:t>
            </a:r>
            <a:r>
              <a:rPr lang="en-US" sz="2100" dirty="0" err="1"/>
              <a:t>afirmación</a:t>
            </a:r>
            <a:r>
              <a:rPr lang="en-US" sz="2100" dirty="0"/>
              <a:t> del </a:t>
            </a:r>
            <a:r>
              <a:rPr lang="en-US" sz="2100" dirty="0" err="1"/>
              <a:t>patrocinador</a:t>
            </a:r>
            <a:r>
              <a:rPr lang="en-US" sz="2100" dirty="0"/>
              <a:t>. </a:t>
            </a:r>
            <a:r>
              <a:rPr lang="en-US" sz="2100" dirty="0" err="1"/>
              <a:t>Por</a:t>
            </a:r>
            <a:r>
              <a:rPr lang="en-US" sz="2100" dirty="0"/>
              <a:t> </a:t>
            </a:r>
            <a:r>
              <a:rPr lang="en-US" sz="2100" dirty="0" err="1"/>
              <a:t>ejemplo</a:t>
            </a:r>
            <a:r>
              <a:rPr lang="en-US" sz="2100" dirty="0"/>
              <a:t>, </a:t>
            </a:r>
            <a:r>
              <a:rPr lang="en-US" sz="2100" dirty="0" err="1"/>
              <a:t>uno</a:t>
            </a:r>
            <a:r>
              <a:rPr lang="en-US" sz="2100" dirty="0"/>
              <a:t> </a:t>
            </a:r>
            <a:r>
              <a:rPr lang="en-US" sz="2100" dirty="0" err="1"/>
              <a:t>podría</a:t>
            </a:r>
            <a:r>
              <a:rPr lang="en-US" sz="2100" dirty="0"/>
              <a:t> </a:t>
            </a:r>
            <a:r>
              <a:rPr lang="en-US" sz="2100" dirty="0" err="1"/>
              <a:t>probar</a:t>
            </a:r>
            <a:r>
              <a:rPr lang="en-US" sz="2100" dirty="0"/>
              <a:t> </a:t>
            </a:r>
            <a:r>
              <a:rPr lang="en-US" sz="2100" dirty="0" err="1"/>
              <a:t>que</a:t>
            </a:r>
            <a:r>
              <a:rPr lang="en-US" sz="2100" dirty="0"/>
              <a:t> </a:t>
            </a:r>
            <a:r>
              <a:rPr lang="en-US" sz="2100" dirty="0" err="1"/>
              <a:t>estudiar</a:t>
            </a:r>
            <a:r>
              <a:rPr lang="en-US" sz="2100" dirty="0"/>
              <a:t> y resolver el </a:t>
            </a:r>
            <a:r>
              <a:rPr lang="en-US" sz="2100" dirty="0" err="1"/>
              <a:t>problema</a:t>
            </a:r>
            <a:r>
              <a:rPr lang="en-US" sz="2100" dirty="0"/>
              <a:t> del combustible </a:t>
            </a:r>
            <a:r>
              <a:rPr lang="en-US" sz="2100" dirty="0" err="1"/>
              <a:t>alternativo</a:t>
            </a:r>
            <a:r>
              <a:rPr lang="en-US" sz="2100" dirty="0"/>
              <a:t>, </a:t>
            </a:r>
            <a:r>
              <a:rPr lang="en-US" sz="2100" dirty="0" err="1"/>
              <a:t>que</a:t>
            </a:r>
            <a:r>
              <a:rPr lang="en-US" sz="2100" dirty="0"/>
              <a:t> se </a:t>
            </a:r>
            <a:r>
              <a:rPr lang="en-US" sz="2100" dirty="0" err="1"/>
              <a:t>creó</a:t>
            </a:r>
            <a:r>
              <a:rPr lang="en-US" sz="2100" dirty="0"/>
              <a:t> a </a:t>
            </a:r>
            <a:r>
              <a:rPr lang="en-US" sz="2100" dirty="0" err="1"/>
              <a:t>través</a:t>
            </a:r>
            <a:r>
              <a:rPr lang="en-US" sz="2100" dirty="0"/>
              <a:t> de </a:t>
            </a:r>
            <a:r>
              <a:rPr lang="en-US" sz="2100" dirty="0" err="1"/>
              <a:t>décadas</a:t>
            </a:r>
            <a:r>
              <a:rPr lang="en-US" sz="2100" dirty="0"/>
              <a:t> de </a:t>
            </a:r>
            <a:r>
              <a:rPr lang="en-US" sz="2100" dirty="0" err="1"/>
              <a:t>abandono</a:t>
            </a:r>
            <a:r>
              <a:rPr lang="en-US" sz="2100" dirty="0"/>
              <a:t>, </a:t>
            </a:r>
            <a:r>
              <a:rPr lang="en-US" sz="2100" dirty="0" err="1"/>
              <a:t>tomaría</a:t>
            </a:r>
            <a:r>
              <a:rPr lang="en-US" sz="2100" dirty="0"/>
              <a:t> </a:t>
            </a:r>
            <a:r>
              <a:rPr lang="en-US" sz="2100" dirty="0" err="1"/>
              <a:t>algún</a:t>
            </a:r>
            <a:r>
              <a:rPr lang="en-US" sz="2100" dirty="0"/>
              <a:t> </a:t>
            </a:r>
            <a:r>
              <a:rPr lang="en-US" sz="2100" dirty="0" err="1"/>
              <a:t>tiempo</a:t>
            </a:r>
            <a:r>
              <a:rPr lang="en-US" sz="2100" dirty="0"/>
              <a:t>. Las </a:t>
            </a:r>
            <a:r>
              <a:rPr lang="en-US" sz="2100" dirty="0" err="1"/>
              <a:t>soluciones</a:t>
            </a:r>
            <a:r>
              <a:rPr lang="en-US" sz="2100" dirty="0"/>
              <a:t>, </a:t>
            </a:r>
            <a:r>
              <a:rPr lang="en-US" sz="2100" dirty="0" err="1"/>
              <a:t>especialmente</a:t>
            </a:r>
            <a:r>
              <a:rPr lang="en-US" sz="2100" dirty="0"/>
              <a:t> </a:t>
            </a:r>
            <a:r>
              <a:rPr lang="en-US" sz="2100" dirty="0" err="1"/>
              <a:t>las</a:t>
            </a:r>
            <a:r>
              <a:rPr lang="en-US" sz="2100" dirty="0"/>
              <a:t> </a:t>
            </a:r>
            <a:r>
              <a:rPr lang="en-US" sz="2100" dirty="0" err="1"/>
              <a:t>soluciones</a:t>
            </a:r>
            <a:r>
              <a:rPr lang="en-US" sz="2100" dirty="0"/>
              <a:t> </a:t>
            </a:r>
            <a:r>
              <a:rPr lang="en-US" sz="2100" dirty="0" err="1"/>
              <a:t>rentables</a:t>
            </a:r>
            <a:r>
              <a:rPr lang="en-US" sz="2100" dirty="0"/>
              <a:t> y </a:t>
            </a:r>
            <a:r>
              <a:rPr lang="en-US" sz="2100" dirty="0" err="1"/>
              <a:t>ambientalmente</a:t>
            </a:r>
            <a:r>
              <a:rPr lang="en-US" sz="2100" dirty="0"/>
              <a:t> </a:t>
            </a:r>
            <a:r>
              <a:rPr lang="en-US" sz="2100" dirty="0" err="1"/>
              <a:t>seguras</a:t>
            </a:r>
            <a:r>
              <a:rPr lang="en-US" sz="2100" dirty="0"/>
              <a:t>, </a:t>
            </a:r>
            <a:r>
              <a:rPr lang="en-US" sz="2100" dirty="0" err="1"/>
              <a:t>pueden</a:t>
            </a:r>
            <a:r>
              <a:rPr lang="en-US" sz="2100" dirty="0"/>
              <a:t> </a:t>
            </a:r>
            <a:r>
              <a:rPr lang="en-US" sz="2100" dirty="0" err="1"/>
              <a:t>tardar</a:t>
            </a:r>
            <a:r>
              <a:rPr lang="en-US" sz="2100" dirty="0"/>
              <a:t> </a:t>
            </a:r>
            <a:r>
              <a:rPr lang="en-US" sz="2100" dirty="0" err="1"/>
              <a:t>tres</a:t>
            </a:r>
            <a:r>
              <a:rPr lang="en-US" sz="2100" dirty="0"/>
              <a:t> </a:t>
            </a:r>
            <a:r>
              <a:rPr lang="en-US" sz="2100" dirty="0" err="1"/>
              <a:t>años</a:t>
            </a:r>
            <a:r>
              <a:rPr lang="en-US" sz="2100" dirty="0"/>
              <a:t>, o </a:t>
            </a:r>
            <a:r>
              <a:rPr lang="en-US" sz="2100" dirty="0" err="1"/>
              <a:t>incluso</a:t>
            </a:r>
            <a:r>
              <a:rPr lang="en-US" sz="2100" dirty="0"/>
              <a:t> </a:t>
            </a:r>
            <a:r>
              <a:rPr lang="en-US" sz="2100" dirty="0" err="1"/>
              <a:t>más</a:t>
            </a:r>
            <a:r>
              <a:rPr lang="en-US" sz="2100" dirty="0"/>
              <a:t>, en </a:t>
            </a:r>
            <a:r>
              <a:rPr lang="en-US" sz="2100" dirty="0" err="1"/>
              <a:t>encontrarlas</a:t>
            </a:r>
            <a:r>
              <a:rPr lang="en-US" sz="2100" dirty="0"/>
              <a:t>. </a:t>
            </a:r>
            <a:endParaRPr lang="en-US" sz="2100" dirty="0" smtClean="0"/>
          </a:p>
          <a:p>
            <a:pPr>
              <a:spcBef>
                <a:spcPts val="600"/>
              </a:spcBef>
              <a:spcAft>
                <a:spcPts val="600"/>
              </a:spcAft>
              <a:buClr>
                <a:schemeClr val="tx1"/>
              </a:buClr>
              <a:buFont typeface="Arial" charset="0"/>
              <a:buChar char="•"/>
            </a:pPr>
            <a:r>
              <a:rPr lang="en-US" sz="2100" dirty="0" err="1" smtClean="0"/>
              <a:t>También</a:t>
            </a:r>
            <a:r>
              <a:rPr lang="en-US" sz="2100" dirty="0" smtClean="0"/>
              <a:t> </a:t>
            </a:r>
            <a:r>
              <a:rPr lang="en-US" sz="2100" dirty="0"/>
              <a:t>se </a:t>
            </a:r>
            <a:r>
              <a:rPr lang="en-US" sz="2100" dirty="0" err="1"/>
              <a:t>puede</a:t>
            </a:r>
            <a:r>
              <a:rPr lang="en-US" sz="2100" dirty="0"/>
              <a:t> </a:t>
            </a:r>
            <a:r>
              <a:rPr lang="en-US" sz="2100" dirty="0" err="1"/>
              <a:t>ignorar</a:t>
            </a:r>
            <a:r>
              <a:rPr lang="en-US" sz="2100" dirty="0"/>
              <a:t> </a:t>
            </a:r>
            <a:r>
              <a:rPr lang="en-US" sz="2100" dirty="0" err="1"/>
              <a:t>las</a:t>
            </a:r>
            <a:r>
              <a:rPr lang="en-US" sz="2100" dirty="0"/>
              <a:t> </a:t>
            </a:r>
            <a:r>
              <a:rPr lang="en-US" sz="2100" dirty="0" err="1"/>
              <a:t>afirmaciones</a:t>
            </a:r>
            <a:r>
              <a:rPr lang="en-US" sz="2100" dirty="0"/>
              <a:t> de los </a:t>
            </a:r>
            <a:r>
              <a:rPr lang="en-US" sz="2100" dirty="0" err="1"/>
              <a:t>patrocinadores</a:t>
            </a:r>
            <a:r>
              <a:rPr lang="en-US" sz="2100" dirty="0"/>
              <a:t> y </a:t>
            </a:r>
            <a:r>
              <a:rPr lang="en-US" sz="2100" dirty="0" err="1"/>
              <a:t>continuar</a:t>
            </a:r>
            <a:r>
              <a:rPr lang="en-US" sz="2100" dirty="0"/>
              <a:t> con la </a:t>
            </a:r>
            <a:r>
              <a:rPr lang="en-US" sz="2100" dirty="0" err="1"/>
              <a:t>actividad</a:t>
            </a:r>
            <a:r>
              <a:rPr lang="en-US" sz="2100" dirty="0"/>
              <a:t> de </a:t>
            </a:r>
            <a:r>
              <a:rPr lang="en-US" sz="2100" dirty="0" err="1"/>
              <a:t>investigación</a:t>
            </a:r>
            <a:r>
              <a:rPr lang="en-US" sz="2100" dirty="0"/>
              <a:t>, </a:t>
            </a:r>
            <a:r>
              <a:rPr lang="en-US" sz="2100" dirty="0" err="1"/>
              <a:t>ya</a:t>
            </a:r>
            <a:r>
              <a:rPr lang="en-US" sz="2100" dirty="0"/>
              <a:t> </a:t>
            </a:r>
            <a:r>
              <a:rPr lang="en-US" sz="2100" dirty="0" err="1"/>
              <a:t>que</a:t>
            </a:r>
            <a:r>
              <a:rPr lang="en-US" sz="2100" dirty="0"/>
              <a:t> </a:t>
            </a:r>
            <a:r>
              <a:rPr lang="en-US" sz="2100" dirty="0" err="1"/>
              <a:t>es</a:t>
            </a:r>
            <a:r>
              <a:rPr lang="en-US" sz="2100" dirty="0"/>
              <a:t> probable </a:t>
            </a:r>
            <a:r>
              <a:rPr lang="en-US" sz="2100" dirty="0" err="1"/>
              <a:t>que</a:t>
            </a:r>
            <a:r>
              <a:rPr lang="en-US" sz="2100" dirty="0"/>
              <a:t> el </a:t>
            </a:r>
            <a:r>
              <a:rPr lang="en-US" sz="2100" dirty="0" err="1"/>
              <a:t>patrocinador</a:t>
            </a:r>
            <a:r>
              <a:rPr lang="en-US" sz="2100" dirty="0"/>
              <a:t> no </a:t>
            </a:r>
            <a:r>
              <a:rPr lang="en-US" sz="2100" dirty="0" err="1"/>
              <a:t>encuentre</a:t>
            </a:r>
            <a:r>
              <a:rPr lang="en-US" sz="2100" dirty="0"/>
              <a:t> </a:t>
            </a:r>
            <a:r>
              <a:rPr lang="en-US" sz="2100" dirty="0" err="1"/>
              <a:t>ningún</a:t>
            </a:r>
            <a:r>
              <a:rPr lang="en-US" sz="2100" dirty="0"/>
              <a:t> </a:t>
            </a:r>
            <a:r>
              <a:rPr lang="en-US" sz="2100" dirty="0" err="1"/>
              <a:t>otro</a:t>
            </a:r>
            <a:r>
              <a:rPr lang="en-US" sz="2100" dirty="0"/>
              <a:t> </a:t>
            </a:r>
            <a:r>
              <a:rPr lang="en-US" sz="2100" dirty="0" err="1"/>
              <a:t>investigador</a:t>
            </a:r>
            <a:r>
              <a:rPr lang="en-US" sz="2100" dirty="0"/>
              <a:t> </a:t>
            </a:r>
            <a:r>
              <a:rPr lang="en-US" sz="2100" dirty="0" err="1"/>
              <a:t>que</a:t>
            </a:r>
            <a:r>
              <a:rPr lang="en-US" sz="2100" dirty="0"/>
              <a:t> </a:t>
            </a:r>
            <a:r>
              <a:rPr lang="en-US" sz="2100" dirty="0" err="1"/>
              <a:t>pueda</a:t>
            </a:r>
            <a:r>
              <a:rPr lang="en-US" sz="2100" dirty="0"/>
              <a:t> </a:t>
            </a:r>
            <a:r>
              <a:rPr lang="en-US" sz="2100" dirty="0" err="1"/>
              <a:t>hacer</a:t>
            </a:r>
            <a:r>
              <a:rPr lang="en-US" sz="2100" dirty="0"/>
              <a:t> el </a:t>
            </a:r>
            <a:r>
              <a:rPr lang="en-US" sz="2100" dirty="0" err="1"/>
              <a:t>trabajo</a:t>
            </a:r>
            <a:r>
              <a:rPr lang="en-US" sz="2100" dirty="0"/>
              <a:t> </a:t>
            </a:r>
            <a:r>
              <a:rPr lang="en-US" sz="2100" dirty="0" err="1"/>
              <a:t>más</a:t>
            </a:r>
            <a:r>
              <a:rPr lang="en-US" sz="2100" dirty="0"/>
              <a:t> </a:t>
            </a:r>
            <a:r>
              <a:rPr lang="en-US" sz="2100" dirty="0" err="1"/>
              <a:t>rápido</a:t>
            </a:r>
            <a:r>
              <a:rPr lang="en-US" sz="2100" dirty="0"/>
              <a:t> de </a:t>
            </a:r>
            <a:r>
              <a:rPr lang="en-US" sz="2100" dirty="0" err="1"/>
              <a:t>todos</a:t>
            </a:r>
            <a:r>
              <a:rPr lang="en-US" sz="2100" dirty="0"/>
              <a:t> </a:t>
            </a:r>
            <a:r>
              <a:rPr lang="en-US" sz="2100" dirty="0" err="1"/>
              <a:t>modos</a:t>
            </a:r>
            <a:r>
              <a:rPr lang="en-US" sz="2100" dirty="0"/>
              <a:t>.</a:t>
            </a:r>
            <a:endParaRPr lang="en-US" sz="2100" b="1" dirty="0"/>
          </a:p>
        </p:txBody>
      </p:sp>
    </p:spTree>
    <p:extLst>
      <p:ext uri="{BB962C8B-B14F-4D97-AF65-F5344CB8AC3E}">
        <p14:creationId xmlns:p14="http://schemas.microsoft.com/office/powerpoint/2010/main" val="472981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269316" y="4283240"/>
            <a:ext cx="11502189" cy="19419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Quiero dedicarme a la academia (</a:t>
            </a:r>
            <a:r>
              <a:rPr lang="es-ES_tradnl" sz="2800" dirty="0" err="1" smtClean="0"/>
              <a:t>investigaci</a:t>
            </a:r>
            <a:r>
              <a:rPr lang="es-ES" sz="2800" dirty="0" err="1" smtClean="0"/>
              <a:t>ón</a:t>
            </a:r>
            <a:r>
              <a:rPr lang="es-ES" sz="2800" dirty="0" smtClean="0"/>
              <a:t> y/o docencia</a:t>
            </a:r>
            <a:r>
              <a:rPr lang="es-ES_tradnl" sz="2800" dirty="0" smtClean="0"/>
              <a:t>)?</a:t>
            </a:r>
          </a:p>
          <a:p>
            <a:r>
              <a:rPr lang="es-ES_tradnl" sz="2800" dirty="0" smtClean="0"/>
              <a:t>2. Soy empresario/emprendedor, en un futuro </a:t>
            </a:r>
            <a:r>
              <a:rPr lang="es-ES_tradnl" sz="2800" dirty="0" err="1" smtClean="0"/>
              <a:t>tendr</a:t>
            </a:r>
            <a:r>
              <a:rPr lang="es-ES" sz="2800" dirty="0" smtClean="0"/>
              <a:t>é mi empresa</a:t>
            </a:r>
          </a:p>
          <a:p>
            <a:r>
              <a:rPr lang="es-ES" sz="2800" dirty="0" smtClean="0"/>
              <a:t>3. Trabajo en una organización (pública/privada) y quiero crecer y mejorar mi perfil profesional</a:t>
            </a:r>
            <a:endParaRPr lang="es-ES_tradnl" sz="2800" dirty="0" smtClean="0"/>
          </a:p>
        </p:txBody>
      </p:sp>
      <p:sp>
        <p:nvSpPr>
          <p:cNvPr id="6" name="Título 1"/>
          <p:cNvSpPr txBox="1">
            <a:spLocks/>
          </p:cNvSpPr>
          <p:nvPr/>
        </p:nvSpPr>
        <p:spPr>
          <a:xfrm>
            <a:off x="1034716" y="577517"/>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736496"/>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360878"/>
            <a:ext cx="3657600" cy="2797156"/>
          </a:xfrm>
          <a:prstGeom prst="rect">
            <a:avLst/>
          </a:prstGeom>
        </p:spPr>
      </p:pic>
      <p:pic>
        <p:nvPicPr>
          <p:cNvPr id="14" name="Imagen 13"/>
          <p:cNvPicPr>
            <a:picLocks noChangeAspect="1"/>
          </p:cNvPicPr>
          <p:nvPr/>
        </p:nvPicPr>
        <p:blipFill>
          <a:blip r:embed="rId5"/>
          <a:stretch>
            <a:fillRect/>
          </a:stretch>
        </p:blipFill>
        <p:spPr>
          <a:xfrm>
            <a:off x="7967667" y="1736497"/>
            <a:ext cx="3856033" cy="1950262"/>
          </a:xfrm>
          <a:prstGeom prst="rect">
            <a:avLst/>
          </a:prstGeom>
        </p:spPr>
      </p:pic>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6" name="Título 1"/>
          <p:cNvSpPr txBox="1">
            <a:spLocks/>
          </p:cNvSpPr>
          <p:nvPr/>
        </p:nvSpPr>
        <p:spPr>
          <a:xfrm>
            <a:off x="920029" y="565265"/>
            <a:ext cx="10490661" cy="9616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526901"/>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err="1"/>
              <a:t>Otro</a:t>
            </a:r>
            <a:r>
              <a:rPr lang="en-US" sz="2300" dirty="0"/>
              <a:t> </a:t>
            </a:r>
            <a:r>
              <a:rPr lang="en-US" sz="2300" dirty="0" err="1"/>
              <a:t>enfoque</a:t>
            </a:r>
            <a:r>
              <a:rPr lang="en-US" sz="2300" dirty="0"/>
              <a:t> </a:t>
            </a:r>
            <a:r>
              <a:rPr lang="en-US" sz="2300" dirty="0" err="1"/>
              <a:t>que</a:t>
            </a:r>
            <a:r>
              <a:rPr lang="en-US" sz="2300" dirty="0"/>
              <a:t> un </a:t>
            </a:r>
            <a:r>
              <a:rPr lang="en-US" sz="2300" dirty="0" err="1"/>
              <a:t>gerente</a:t>
            </a:r>
            <a:r>
              <a:rPr lang="en-US" sz="2300" dirty="0"/>
              <a:t> de I + D </a:t>
            </a:r>
            <a:r>
              <a:rPr lang="en-US" sz="2300" dirty="0" err="1"/>
              <a:t>podría</a:t>
            </a:r>
            <a:r>
              <a:rPr lang="en-US" sz="2300" dirty="0"/>
              <a:t> </a:t>
            </a:r>
            <a:r>
              <a:rPr lang="en-US" sz="2300" dirty="0" err="1"/>
              <a:t>utilizar</a:t>
            </a:r>
            <a:r>
              <a:rPr lang="en-US" sz="2300" dirty="0"/>
              <a:t> </a:t>
            </a:r>
            <a:r>
              <a:rPr lang="en-US" sz="2300" dirty="0" err="1"/>
              <a:t>sería</a:t>
            </a:r>
            <a:r>
              <a:rPr lang="en-US" sz="2300" dirty="0"/>
              <a:t> </a:t>
            </a:r>
            <a:r>
              <a:rPr lang="en-US" sz="2300" dirty="0" err="1"/>
              <a:t>una</a:t>
            </a:r>
            <a:r>
              <a:rPr lang="en-US" sz="2300" dirty="0"/>
              <a:t> </a:t>
            </a:r>
            <a:r>
              <a:rPr lang="en-US" sz="2300" dirty="0" err="1"/>
              <a:t>estrategia</a:t>
            </a:r>
            <a:r>
              <a:rPr lang="en-US" sz="2300" dirty="0"/>
              <a:t> de dos </a:t>
            </a:r>
            <a:r>
              <a:rPr lang="en-US" sz="2300" dirty="0" err="1"/>
              <a:t>partes</a:t>
            </a:r>
            <a:r>
              <a:rPr lang="en-US" sz="2300" dirty="0" smtClean="0"/>
              <a:t>:</a:t>
            </a:r>
          </a:p>
          <a:p>
            <a:pPr>
              <a:spcBef>
                <a:spcPts val="600"/>
              </a:spcBef>
              <a:spcAft>
                <a:spcPts val="600"/>
              </a:spcAft>
              <a:buClr>
                <a:schemeClr val="tx1"/>
              </a:buClr>
              <a:buFont typeface="Arial" charset="0"/>
              <a:buChar char="•"/>
            </a:pPr>
            <a:r>
              <a:rPr lang="en-US" sz="2300" dirty="0" smtClean="0"/>
              <a:t>Primero</a:t>
            </a:r>
            <a:r>
              <a:rPr lang="en-US" sz="2300" dirty="0"/>
              <a:t>, </a:t>
            </a:r>
            <a:r>
              <a:rPr lang="en-US" sz="2300" dirty="0" err="1"/>
              <a:t>empatice</a:t>
            </a:r>
            <a:r>
              <a:rPr lang="en-US" sz="2300" dirty="0"/>
              <a:t> con </a:t>
            </a:r>
            <a:r>
              <a:rPr lang="en-US" sz="2300" dirty="0" err="1"/>
              <a:t>las</a:t>
            </a:r>
            <a:r>
              <a:rPr lang="en-US" sz="2300" dirty="0"/>
              <a:t> </a:t>
            </a:r>
            <a:r>
              <a:rPr lang="en-US" sz="2300" dirty="0" err="1"/>
              <a:t>necesidades</a:t>
            </a:r>
            <a:r>
              <a:rPr lang="en-US" sz="2300" dirty="0"/>
              <a:t> del </a:t>
            </a:r>
            <a:r>
              <a:rPr lang="en-US" sz="2300" dirty="0" err="1"/>
              <a:t>patrocinador</a:t>
            </a:r>
            <a:r>
              <a:rPr lang="en-US" sz="2300" dirty="0"/>
              <a:t> y </a:t>
            </a:r>
            <a:r>
              <a:rPr lang="en-US" sz="2300" dirty="0" err="1"/>
              <a:t>responda</a:t>
            </a:r>
            <a:r>
              <a:rPr lang="en-US" sz="2300" dirty="0"/>
              <a:t> de </a:t>
            </a:r>
            <a:r>
              <a:rPr lang="en-US" sz="2300" dirty="0" err="1"/>
              <a:t>una</a:t>
            </a:r>
            <a:r>
              <a:rPr lang="en-US" sz="2300" dirty="0"/>
              <a:t> </a:t>
            </a:r>
            <a:r>
              <a:rPr lang="en-US" sz="2300" dirty="0" err="1"/>
              <a:t>manera</a:t>
            </a:r>
            <a:r>
              <a:rPr lang="en-US" sz="2300" dirty="0"/>
              <a:t> </a:t>
            </a:r>
            <a:r>
              <a:rPr lang="en-US" sz="2300" dirty="0" err="1"/>
              <a:t>genuina</a:t>
            </a:r>
            <a:r>
              <a:rPr lang="en-US" sz="2300" dirty="0"/>
              <a:t>. </a:t>
            </a:r>
            <a:r>
              <a:rPr lang="en-US" sz="2300" dirty="0" err="1"/>
              <a:t>Esto</a:t>
            </a:r>
            <a:r>
              <a:rPr lang="en-US" sz="2300" dirty="0"/>
              <a:t> se </a:t>
            </a:r>
            <a:r>
              <a:rPr lang="en-US" sz="2300" dirty="0" err="1"/>
              <a:t>traduciría</a:t>
            </a:r>
            <a:r>
              <a:rPr lang="en-US" sz="2300" dirty="0"/>
              <a:t> en </a:t>
            </a:r>
            <a:r>
              <a:rPr lang="en-US" sz="2300" dirty="0" err="1"/>
              <a:t>proporcionar</a:t>
            </a:r>
            <a:r>
              <a:rPr lang="en-US" sz="2300" dirty="0"/>
              <a:t> </a:t>
            </a:r>
            <a:r>
              <a:rPr lang="en-US" sz="2300" dirty="0" err="1"/>
              <a:t>soluciones</a:t>
            </a:r>
            <a:r>
              <a:rPr lang="en-US" sz="2300" dirty="0"/>
              <a:t> </a:t>
            </a:r>
            <a:r>
              <a:rPr lang="en-US" sz="2300" dirty="0" err="1"/>
              <a:t>provisionales</a:t>
            </a:r>
            <a:r>
              <a:rPr lang="en-US" sz="2300" dirty="0"/>
              <a:t>, en la </a:t>
            </a:r>
            <a:r>
              <a:rPr lang="en-US" sz="2300" dirty="0" err="1"/>
              <a:t>medida</a:t>
            </a:r>
            <a:r>
              <a:rPr lang="en-US" sz="2300" dirty="0"/>
              <a:t> de lo </a:t>
            </a:r>
            <a:r>
              <a:rPr lang="en-US" sz="2300" dirty="0" err="1"/>
              <a:t>posible</a:t>
            </a:r>
            <a:r>
              <a:rPr lang="en-US" sz="2300" dirty="0"/>
              <a:t>, para </a:t>
            </a:r>
            <a:r>
              <a:rPr lang="en-US" sz="2300" dirty="0" err="1"/>
              <a:t>problemas</a:t>
            </a:r>
            <a:r>
              <a:rPr lang="en-US" sz="2300" dirty="0"/>
              <a:t> </a:t>
            </a:r>
            <a:r>
              <a:rPr lang="en-US" sz="2300" dirty="0" err="1"/>
              <a:t>críticos</a:t>
            </a:r>
            <a:r>
              <a:rPr lang="en-US" sz="2300" dirty="0"/>
              <a:t>. </a:t>
            </a:r>
            <a:r>
              <a:rPr lang="en-US" sz="2300" dirty="0" err="1"/>
              <a:t>Explique</a:t>
            </a:r>
            <a:r>
              <a:rPr lang="en-US" sz="2300" dirty="0"/>
              <a:t> al </a:t>
            </a:r>
            <a:r>
              <a:rPr lang="en-US" sz="2300" dirty="0" err="1"/>
              <a:t>patrocinador</a:t>
            </a:r>
            <a:r>
              <a:rPr lang="en-US" sz="2300" dirty="0"/>
              <a:t> </a:t>
            </a:r>
            <a:r>
              <a:rPr lang="en-US" sz="2300" dirty="0" err="1"/>
              <a:t>las</a:t>
            </a:r>
            <a:r>
              <a:rPr lang="en-US" sz="2300" dirty="0"/>
              <a:t> </a:t>
            </a:r>
            <a:r>
              <a:rPr lang="en-US" sz="2300" dirty="0" err="1"/>
              <a:t>limitaciones</a:t>
            </a:r>
            <a:r>
              <a:rPr lang="en-US" sz="2300" dirty="0"/>
              <a:t> e </a:t>
            </a:r>
            <a:r>
              <a:rPr lang="en-US" sz="2300" dirty="0" err="1"/>
              <a:t>incertidumbres</a:t>
            </a:r>
            <a:r>
              <a:rPr lang="en-US" sz="2300" dirty="0"/>
              <a:t> </a:t>
            </a:r>
            <a:r>
              <a:rPr lang="en-US" sz="2300" dirty="0" err="1"/>
              <a:t>involucradas</a:t>
            </a:r>
            <a:r>
              <a:rPr lang="en-US" sz="2300" dirty="0" smtClean="0"/>
              <a:t>.</a:t>
            </a:r>
          </a:p>
          <a:p>
            <a:pPr>
              <a:spcBef>
                <a:spcPts val="600"/>
              </a:spcBef>
              <a:spcAft>
                <a:spcPts val="600"/>
              </a:spcAft>
              <a:buClr>
                <a:schemeClr val="tx1"/>
              </a:buClr>
              <a:buFont typeface="Arial" charset="0"/>
              <a:buChar char="•"/>
            </a:pPr>
            <a:r>
              <a:rPr lang="en-US" sz="2300" dirty="0" smtClean="0"/>
              <a:t>Segundo</a:t>
            </a:r>
            <a:r>
              <a:rPr lang="en-US" sz="2300" dirty="0"/>
              <a:t>, </a:t>
            </a:r>
            <a:r>
              <a:rPr lang="en-US" sz="2300" dirty="0" err="1"/>
              <a:t>educar</a:t>
            </a:r>
            <a:r>
              <a:rPr lang="en-US" sz="2300" dirty="0"/>
              <a:t> al </a:t>
            </a:r>
            <a:r>
              <a:rPr lang="en-US" sz="2300" dirty="0" err="1"/>
              <a:t>patrocinador</a:t>
            </a:r>
            <a:r>
              <a:rPr lang="en-US" sz="2300" dirty="0"/>
              <a:t> </a:t>
            </a:r>
            <a:r>
              <a:rPr lang="en-US" sz="2300" dirty="0" err="1"/>
              <a:t>sobre</a:t>
            </a:r>
            <a:r>
              <a:rPr lang="en-US" sz="2300" dirty="0"/>
              <a:t> la </a:t>
            </a:r>
            <a:r>
              <a:rPr lang="en-US" sz="2300" dirty="0" err="1"/>
              <a:t>naturaleza</a:t>
            </a:r>
            <a:r>
              <a:rPr lang="en-US" sz="2300" dirty="0"/>
              <a:t> de la </a:t>
            </a:r>
            <a:r>
              <a:rPr lang="en-US" sz="2300" dirty="0" err="1"/>
              <a:t>empresa</a:t>
            </a:r>
            <a:r>
              <a:rPr lang="en-US" sz="2300" dirty="0"/>
              <a:t> de </a:t>
            </a:r>
            <a:r>
              <a:rPr lang="en-US" sz="2300" dirty="0" err="1"/>
              <a:t>investigación</a:t>
            </a:r>
            <a:r>
              <a:rPr lang="en-US" sz="2300" dirty="0"/>
              <a:t>. </a:t>
            </a:r>
            <a:r>
              <a:rPr lang="en-US" sz="2300" dirty="0" err="1"/>
              <a:t>Céntrese</a:t>
            </a:r>
            <a:r>
              <a:rPr lang="en-US" sz="2300" dirty="0"/>
              <a:t> en </a:t>
            </a:r>
            <a:r>
              <a:rPr lang="en-US" sz="2300" dirty="0" err="1"/>
              <a:t>por</a:t>
            </a:r>
            <a:r>
              <a:rPr lang="en-US" sz="2300" dirty="0"/>
              <a:t> </a:t>
            </a:r>
            <a:r>
              <a:rPr lang="en-US" sz="2300" dirty="0" err="1"/>
              <a:t>qué</a:t>
            </a:r>
            <a:r>
              <a:rPr lang="en-US" sz="2300" dirty="0"/>
              <a:t> le </a:t>
            </a:r>
            <a:r>
              <a:rPr lang="en-US" sz="2300" dirty="0" err="1"/>
              <a:t>conviene</a:t>
            </a:r>
            <a:r>
              <a:rPr lang="en-US" sz="2300" dirty="0"/>
              <a:t> </a:t>
            </a:r>
            <a:r>
              <a:rPr lang="en-US" sz="2300" dirty="0" err="1"/>
              <a:t>seguir</a:t>
            </a:r>
            <a:r>
              <a:rPr lang="en-US" sz="2300" dirty="0"/>
              <a:t> un </a:t>
            </a:r>
            <a:r>
              <a:rPr lang="en-US" sz="2300" dirty="0" err="1"/>
              <a:t>proceso</a:t>
            </a:r>
            <a:r>
              <a:rPr lang="en-US" sz="2300" dirty="0"/>
              <a:t> de </a:t>
            </a:r>
            <a:r>
              <a:rPr lang="en-US" sz="2300" dirty="0" err="1"/>
              <a:t>investigación</a:t>
            </a:r>
            <a:r>
              <a:rPr lang="en-US" sz="2300" dirty="0"/>
              <a:t> y </a:t>
            </a:r>
            <a:r>
              <a:rPr lang="en-US" sz="2300" dirty="0" err="1"/>
              <a:t>desarrollo</a:t>
            </a:r>
            <a:r>
              <a:rPr lang="en-US" sz="2300" dirty="0"/>
              <a:t> </a:t>
            </a:r>
            <a:r>
              <a:rPr lang="en-US" sz="2300" dirty="0" err="1"/>
              <a:t>sistemático</a:t>
            </a:r>
            <a:r>
              <a:rPr lang="en-US" sz="2300" dirty="0"/>
              <a:t>, </a:t>
            </a:r>
            <a:r>
              <a:rPr lang="en-US" sz="2300" dirty="0" err="1"/>
              <a:t>aunque</a:t>
            </a:r>
            <a:r>
              <a:rPr lang="en-US" sz="2300" dirty="0"/>
              <a:t> lento, para </a:t>
            </a:r>
            <a:r>
              <a:rPr lang="en-US" sz="2300" dirty="0" err="1"/>
              <a:t>que</a:t>
            </a:r>
            <a:r>
              <a:rPr lang="en-US" sz="2300" dirty="0"/>
              <a:t> </a:t>
            </a:r>
            <a:r>
              <a:rPr lang="en-US" sz="2300" dirty="0" err="1"/>
              <a:t>las</a:t>
            </a:r>
            <a:r>
              <a:rPr lang="en-US" sz="2300" dirty="0"/>
              <a:t> </a:t>
            </a:r>
            <a:r>
              <a:rPr lang="en-US" sz="2300" dirty="0" err="1"/>
              <a:t>soluciones</a:t>
            </a:r>
            <a:r>
              <a:rPr lang="en-US" sz="2300" dirty="0"/>
              <a:t> </a:t>
            </a:r>
            <a:r>
              <a:rPr lang="en-US" sz="2300" dirty="0" err="1"/>
              <a:t>desarrolladas</a:t>
            </a:r>
            <a:r>
              <a:rPr lang="en-US" sz="2300" dirty="0"/>
              <a:t> </a:t>
            </a:r>
            <a:r>
              <a:rPr lang="en-US" sz="2300" dirty="0" err="1"/>
              <a:t>sean</a:t>
            </a:r>
            <a:r>
              <a:rPr lang="en-US" sz="2300" dirty="0"/>
              <a:t> </a:t>
            </a:r>
            <a:r>
              <a:rPr lang="en-US" sz="2300" dirty="0" err="1"/>
              <a:t>científicamente</a:t>
            </a:r>
            <a:r>
              <a:rPr lang="en-US" sz="2300" dirty="0"/>
              <a:t> </a:t>
            </a:r>
            <a:r>
              <a:rPr lang="en-US" sz="2300" dirty="0" err="1"/>
              <a:t>válidas</a:t>
            </a:r>
            <a:r>
              <a:rPr lang="en-US" sz="2300" dirty="0"/>
              <a:t>, </a:t>
            </a:r>
            <a:r>
              <a:rPr lang="en-US" sz="2300" dirty="0" err="1"/>
              <a:t>sean</a:t>
            </a:r>
            <a:r>
              <a:rPr lang="en-US" sz="2300" dirty="0"/>
              <a:t> </a:t>
            </a:r>
            <a:r>
              <a:rPr lang="en-US" sz="2300" dirty="0" err="1"/>
              <a:t>apropiadas</a:t>
            </a:r>
            <a:r>
              <a:rPr lang="en-US" sz="2300" dirty="0"/>
              <a:t> para el </a:t>
            </a:r>
            <a:r>
              <a:rPr lang="en-US" sz="2300" dirty="0" err="1"/>
              <a:t>problema</a:t>
            </a:r>
            <a:r>
              <a:rPr lang="en-US" sz="2300" dirty="0"/>
              <a:t> en </a:t>
            </a:r>
            <a:r>
              <a:rPr lang="en-US" sz="2300" dirty="0" err="1"/>
              <a:t>cuestión</a:t>
            </a:r>
            <a:r>
              <a:rPr lang="en-US" sz="2300" dirty="0"/>
              <a:t> y </a:t>
            </a:r>
            <a:r>
              <a:rPr lang="en-US" sz="2300" dirty="0" err="1"/>
              <a:t>realmente</a:t>
            </a:r>
            <a:r>
              <a:rPr lang="en-US" sz="2300" dirty="0"/>
              <a:t> </a:t>
            </a:r>
            <a:r>
              <a:rPr lang="en-US" sz="2300" dirty="0" err="1"/>
              <a:t>brinden</a:t>
            </a:r>
            <a:r>
              <a:rPr lang="en-US" sz="2300" dirty="0"/>
              <a:t> </a:t>
            </a:r>
            <a:r>
              <a:rPr lang="en-US" sz="2300" dirty="0" err="1"/>
              <a:t>una</a:t>
            </a:r>
            <a:r>
              <a:rPr lang="en-US" sz="2300" dirty="0"/>
              <a:t> </a:t>
            </a:r>
            <a:r>
              <a:rPr lang="en-US" sz="2300" dirty="0" err="1"/>
              <a:t>solución</a:t>
            </a:r>
            <a:r>
              <a:rPr lang="en-US" sz="2300" dirty="0"/>
              <a:t> </a:t>
            </a:r>
            <a:r>
              <a:rPr lang="en-US" sz="2300" dirty="0" err="1"/>
              <a:t>más</a:t>
            </a:r>
            <a:r>
              <a:rPr lang="en-US" sz="2300" dirty="0"/>
              <a:t> </a:t>
            </a:r>
            <a:r>
              <a:rPr lang="en-US" sz="2300" dirty="0" err="1"/>
              <a:t>ventajosa</a:t>
            </a:r>
            <a:r>
              <a:rPr lang="en-US" sz="2300" dirty="0"/>
              <a:t> para </a:t>
            </a:r>
            <a:r>
              <a:rPr lang="en-US" sz="2300" dirty="0" smtClean="0"/>
              <a:t>el </a:t>
            </a:r>
            <a:r>
              <a:rPr lang="en-US" sz="2300" dirty="0" err="1"/>
              <a:t>problema</a:t>
            </a:r>
            <a:r>
              <a:rPr lang="en-US" sz="2300" dirty="0"/>
              <a:t> </a:t>
            </a:r>
            <a:r>
              <a:rPr lang="en-US" sz="2300" dirty="0" err="1"/>
              <a:t>que</a:t>
            </a:r>
            <a:r>
              <a:rPr lang="en-US" sz="2300" dirty="0"/>
              <a:t> </a:t>
            </a:r>
            <a:r>
              <a:rPr lang="en-US" sz="2300" dirty="0" err="1"/>
              <a:t>hace</a:t>
            </a:r>
            <a:r>
              <a:rPr lang="en-US" sz="2300" dirty="0"/>
              <a:t> la </a:t>
            </a:r>
            <a:r>
              <a:rPr lang="en-US" sz="2300" dirty="0" err="1"/>
              <a:t>tecnología</a:t>
            </a:r>
            <a:r>
              <a:rPr lang="en-US" sz="2300" dirty="0"/>
              <a:t> </a:t>
            </a:r>
            <a:r>
              <a:rPr lang="en-US" sz="2300" dirty="0" err="1"/>
              <a:t>existente</a:t>
            </a:r>
            <a:r>
              <a:rPr lang="en-US" sz="2300" dirty="0"/>
              <a:t>. </a:t>
            </a:r>
            <a:r>
              <a:rPr lang="en-US" sz="2300" dirty="0" err="1"/>
              <a:t>Esto</a:t>
            </a:r>
            <a:r>
              <a:rPr lang="en-US" sz="2300" dirty="0"/>
              <a:t> </a:t>
            </a:r>
            <a:r>
              <a:rPr lang="en-US" sz="2300" dirty="0" err="1"/>
              <a:t>podría</a:t>
            </a:r>
            <a:r>
              <a:rPr lang="en-US" sz="2300" dirty="0"/>
              <a:t> </a:t>
            </a:r>
            <a:r>
              <a:rPr lang="en-US" sz="2300" dirty="0" err="1"/>
              <a:t>implicar</a:t>
            </a:r>
            <a:r>
              <a:rPr lang="en-US" sz="2300" dirty="0"/>
              <a:t> </a:t>
            </a:r>
            <a:r>
              <a:rPr lang="en-US" sz="2300" dirty="0" err="1"/>
              <a:t>llevar</a:t>
            </a:r>
            <a:r>
              <a:rPr lang="en-US" sz="2300" dirty="0"/>
              <a:t> a </a:t>
            </a:r>
            <a:r>
              <a:rPr lang="en-US" sz="2300" dirty="0" err="1"/>
              <a:t>cabo</a:t>
            </a:r>
            <a:r>
              <a:rPr lang="en-US" sz="2300" dirty="0"/>
              <a:t> </a:t>
            </a:r>
            <a:r>
              <a:rPr lang="en-US" sz="2300" dirty="0" err="1"/>
              <a:t>una</a:t>
            </a:r>
            <a:r>
              <a:rPr lang="en-US" sz="2300" dirty="0"/>
              <a:t> </a:t>
            </a:r>
            <a:r>
              <a:rPr lang="en-US" sz="2300" dirty="0" err="1"/>
              <a:t>combinación</a:t>
            </a:r>
            <a:r>
              <a:rPr lang="en-US" sz="2300" dirty="0"/>
              <a:t> de </a:t>
            </a:r>
            <a:r>
              <a:rPr lang="en-US" sz="2300" dirty="0" err="1"/>
              <a:t>actividades</a:t>
            </a:r>
            <a:r>
              <a:rPr lang="en-US" sz="2300" dirty="0"/>
              <a:t> de </a:t>
            </a:r>
            <a:r>
              <a:rPr lang="en-US" sz="2300" dirty="0" err="1"/>
              <a:t>investigación</a:t>
            </a:r>
            <a:r>
              <a:rPr lang="en-US" sz="2300" dirty="0"/>
              <a:t> </a:t>
            </a:r>
            <a:r>
              <a:rPr lang="en-US" sz="2300" dirty="0" err="1"/>
              <a:t>que</a:t>
            </a:r>
            <a:r>
              <a:rPr lang="en-US" sz="2300" dirty="0"/>
              <a:t> van </a:t>
            </a:r>
            <a:r>
              <a:rPr lang="en-US" sz="2300" dirty="0" err="1"/>
              <a:t>desde</a:t>
            </a:r>
            <a:r>
              <a:rPr lang="en-US" sz="2300" dirty="0"/>
              <a:t> la </a:t>
            </a:r>
            <a:r>
              <a:rPr lang="en-US" sz="2300" dirty="0" err="1"/>
              <a:t>investigación</a:t>
            </a:r>
            <a:r>
              <a:rPr lang="en-US" sz="2300" dirty="0"/>
              <a:t> </a:t>
            </a:r>
            <a:r>
              <a:rPr lang="en-US" sz="2300" dirty="0" err="1"/>
              <a:t>básica</a:t>
            </a:r>
            <a:r>
              <a:rPr lang="en-US" sz="2300" dirty="0"/>
              <a:t> </a:t>
            </a:r>
            <a:r>
              <a:rPr lang="en-US" sz="2300" dirty="0" err="1"/>
              <a:t>que</a:t>
            </a:r>
            <a:r>
              <a:rPr lang="en-US" sz="2300" dirty="0"/>
              <a:t> </a:t>
            </a:r>
            <a:r>
              <a:rPr lang="en-US" sz="2300" dirty="0" err="1"/>
              <a:t>puede</a:t>
            </a:r>
            <a:r>
              <a:rPr lang="en-US" sz="2300" dirty="0"/>
              <a:t> </a:t>
            </a:r>
            <a:r>
              <a:rPr lang="en-US" sz="2300" dirty="0" err="1"/>
              <a:t>demorar</a:t>
            </a:r>
            <a:r>
              <a:rPr lang="en-US" sz="2300" dirty="0"/>
              <a:t> de </a:t>
            </a:r>
            <a:r>
              <a:rPr lang="en-US" sz="2300" dirty="0" err="1"/>
              <a:t>tres</a:t>
            </a:r>
            <a:r>
              <a:rPr lang="en-US" sz="2300" dirty="0"/>
              <a:t> a </a:t>
            </a:r>
            <a:r>
              <a:rPr lang="en-US" sz="2300" dirty="0" err="1"/>
              <a:t>cinco</a:t>
            </a:r>
            <a:r>
              <a:rPr lang="en-US" sz="2300" dirty="0"/>
              <a:t> </a:t>
            </a:r>
            <a:r>
              <a:rPr lang="en-US" sz="2300" dirty="0" err="1"/>
              <a:t>años</a:t>
            </a:r>
            <a:r>
              <a:rPr lang="en-US" sz="2300" dirty="0"/>
              <a:t>, hasta la </a:t>
            </a:r>
            <a:r>
              <a:rPr lang="en-US" sz="2300" dirty="0" err="1"/>
              <a:t>investigación</a:t>
            </a:r>
            <a:r>
              <a:rPr lang="en-US" sz="2300" dirty="0"/>
              <a:t> </a:t>
            </a:r>
            <a:r>
              <a:rPr lang="en-US" sz="2300" dirty="0" err="1"/>
              <a:t>aplicada</a:t>
            </a:r>
            <a:r>
              <a:rPr lang="en-US" sz="2300" dirty="0"/>
              <a:t> </a:t>
            </a:r>
            <a:r>
              <a:rPr lang="en-US" sz="2300" dirty="0" err="1"/>
              <a:t>que</a:t>
            </a:r>
            <a:r>
              <a:rPr lang="en-US" sz="2300" dirty="0"/>
              <a:t> </a:t>
            </a:r>
            <a:r>
              <a:rPr lang="en-US" sz="2300" dirty="0" err="1"/>
              <a:t>podría</a:t>
            </a:r>
            <a:r>
              <a:rPr lang="en-US" sz="2300" dirty="0"/>
              <a:t> </a:t>
            </a:r>
            <a:r>
              <a:rPr lang="en-US" sz="2300" dirty="0" err="1"/>
              <a:t>brindar</a:t>
            </a:r>
            <a:r>
              <a:rPr lang="en-US" sz="2300" dirty="0"/>
              <a:t> </a:t>
            </a:r>
            <a:r>
              <a:rPr lang="en-US" sz="2300" dirty="0" err="1"/>
              <a:t>algunas</a:t>
            </a:r>
            <a:r>
              <a:rPr lang="en-US" sz="2300" dirty="0"/>
              <a:t> </a:t>
            </a:r>
            <a:r>
              <a:rPr lang="en-US" sz="2300" dirty="0" err="1"/>
              <a:t>soluciones</a:t>
            </a:r>
            <a:r>
              <a:rPr lang="en-US" sz="2300" dirty="0"/>
              <a:t> en </a:t>
            </a:r>
            <a:r>
              <a:rPr lang="en-US" sz="2300" dirty="0" err="1"/>
              <a:t>uno</a:t>
            </a:r>
            <a:r>
              <a:rPr lang="en-US" sz="2300" dirty="0"/>
              <a:t> o dos </a:t>
            </a:r>
            <a:r>
              <a:rPr lang="en-US" sz="2300" dirty="0" err="1"/>
              <a:t>años</a:t>
            </a:r>
            <a:r>
              <a:rPr lang="en-US" sz="2300" dirty="0"/>
              <a:t>.</a:t>
            </a:r>
            <a:endParaRPr lang="en-US" sz="2300" b="1" dirty="0"/>
          </a:p>
        </p:txBody>
      </p:sp>
    </p:spTree>
    <p:extLst>
      <p:ext uri="{BB962C8B-B14F-4D97-AF65-F5344CB8AC3E}">
        <p14:creationId xmlns:p14="http://schemas.microsoft.com/office/powerpoint/2010/main" val="19750555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343056"/>
            <a:ext cx="1065960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Lo </a:t>
            </a:r>
            <a:r>
              <a:rPr lang="en-US" sz="2300" dirty="0" err="1"/>
              <a:t>que</a:t>
            </a:r>
            <a:r>
              <a:rPr lang="en-US" sz="2300" dirty="0"/>
              <a:t> </a:t>
            </a:r>
            <a:r>
              <a:rPr lang="en-US" sz="2300" dirty="0" err="1"/>
              <a:t>investigar</a:t>
            </a:r>
            <a:r>
              <a:rPr lang="en-US" sz="2300" dirty="0"/>
              <a:t> </a:t>
            </a:r>
            <a:r>
              <a:rPr lang="en-US" sz="2300" dirty="0" err="1"/>
              <a:t>también</a:t>
            </a:r>
            <a:r>
              <a:rPr lang="en-US" sz="2300" dirty="0"/>
              <a:t> se </a:t>
            </a:r>
            <a:r>
              <a:rPr lang="en-US" sz="2300" dirty="0" err="1"/>
              <a:t>ve</a:t>
            </a:r>
            <a:r>
              <a:rPr lang="en-US" sz="2300" dirty="0"/>
              <a:t> </a:t>
            </a:r>
            <a:r>
              <a:rPr lang="en-US" sz="2300" dirty="0" err="1"/>
              <a:t>afectado</a:t>
            </a:r>
            <a:r>
              <a:rPr lang="en-US" sz="2300" dirty="0"/>
              <a:t> </a:t>
            </a:r>
            <a:r>
              <a:rPr lang="en-US" sz="2300" dirty="0" err="1"/>
              <a:t>por</a:t>
            </a:r>
            <a:r>
              <a:rPr lang="en-US" sz="2300" dirty="0"/>
              <a:t> lo </a:t>
            </a:r>
            <a:r>
              <a:rPr lang="en-US" sz="2300" dirty="0" err="1"/>
              <a:t>que</a:t>
            </a:r>
            <a:r>
              <a:rPr lang="en-US" sz="2300" dirty="0"/>
              <a:t> </a:t>
            </a:r>
            <a:r>
              <a:rPr lang="en-US" sz="2300" dirty="0" err="1"/>
              <a:t>hacen</a:t>
            </a:r>
            <a:r>
              <a:rPr lang="en-US" sz="2300" dirty="0"/>
              <a:t> </a:t>
            </a:r>
            <a:r>
              <a:rPr lang="en-US" sz="2300" dirty="0" err="1"/>
              <a:t>nuestros</a:t>
            </a:r>
            <a:r>
              <a:rPr lang="en-US" sz="2300" dirty="0"/>
              <a:t> </a:t>
            </a:r>
            <a:r>
              <a:rPr lang="en-US" sz="2300" dirty="0" err="1"/>
              <a:t>adversarios</a:t>
            </a:r>
            <a:r>
              <a:rPr lang="en-US" sz="2300" dirty="0"/>
              <a:t> o </a:t>
            </a:r>
            <a:r>
              <a:rPr lang="en-US" sz="2300" dirty="0" err="1"/>
              <a:t>competidores</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Algunas</a:t>
            </a:r>
            <a:r>
              <a:rPr lang="en-US" sz="2300" dirty="0" smtClean="0"/>
              <a:t> </a:t>
            </a:r>
            <a:r>
              <a:rPr lang="en-US" sz="2300" dirty="0" err="1"/>
              <a:t>agencias</a:t>
            </a:r>
            <a:r>
              <a:rPr lang="en-US" sz="2300" dirty="0"/>
              <a:t> </a:t>
            </a:r>
            <a:r>
              <a:rPr lang="en-US" sz="2300" dirty="0" err="1"/>
              <a:t>gubernamentales</a:t>
            </a:r>
            <a:r>
              <a:rPr lang="en-US" sz="2300" dirty="0"/>
              <a:t> </a:t>
            </a:r>
            <a:r>
              <a:rPr lang="en-US" sz="2300" dirty="0" smtClean="0"/>
              <a:t>y </a:t>
            </a:r>
            <a:r>
              <a:rPr lang="en-US" sz="2300" dirty="0" err="1"/>
              <a:t>algunas</a:t>
            </a:r>
            <a:r>
              <a:rPr lang="en-US" sz="2300" dirty="0"/>
              <a:t> </a:t>
            </a:r>
            <a:r>
              <a:rPr lang="en-US" sz="2300" dirty="0" err="1"/>
              <a:t>industrias</a:t>
            </a:r>
            <a:r>
              <a:rPr lang="en-US" sz="2300" dirty="0"/>
              <a:t> </a:t>
            </a:r>
            <a:r>
              <a:rPr lang="en-US" sz="2300" dirty="0" smtClean="0"/>
              <a:t>a </a:t>
            </a:r>
            <a:r>
              <a:rPr lang="en-US" sz="2300" dirty="0"/>
              <a:t>menudo </a:t>
            </a:r>
            <a:r>
              <a:rPr lang="en-US" sz="2300" dirty="0" err="1"/>
              <a:t>están</a:t>
            </a:r>
            <a:r>
              <a:rPr lang="en-US" sz="2300" dirty="0"/>
              <a:t> </a:t>
            </a:r>
            <a:r>
              <a:rPr lang="en-US" sz="2300" dirty="0" err="1"/>
              <a:t>preocupadas</a:t>
            </a:r>
            <a:r>
              <a:rPr lang="en-US" sz="2300" dirty="0"/>
              <a:t> </a:t>
            </a:r>
            <a:r>
              <a:rPr lang="en-US" sz="2300" dirty="0" err="1"/>
              <a:t>por</a:t>
            </a:r>
            <a:r>
              <a:rPr lang="en-US" sz="2300" dirty="0"/>
              <a:t> </a:t>
            </a:r>
            <a:r>
              <a:rPr lang="en-US" sz="2300" dirty="0" err="1"/>
              <a:t>ser</a:t>
            </a:r>
            <a:r>
              <a:rPr lang="en-US" sz="2300" dirty="0"/>
              <a:t> </a:t>
            </a:r>
            <a:r>
              <a:rPr lang="en-US" sz="2300" dirty="0" err="1"/>
              <a:t>sorprendidas</a:t>
            </a:r>
            <a:r>
              <a:rPr lang="en-US" sz="2300" dirty="0"/>
              <a:t> </a:t>
            </a:r>
            <a:r>
              <a:rPr lang="en-US" sz="2300" dirty="0" err="1"/>
              <a:t>por</a:t>
            </a:r>
            <a:r>
              <a:rPr lang="en-US" sz="2300" dirty="0"/>
              <a:t> un </a:t>
            </a:r>
            <a:r>
              <a:rPr lang="en-US" sz="2300" dirty="0" err="1"/>
              <a:t>desarrollo</a:t>
            </a:r>
            <a:r>
              <a:rPr lang="en-US" sz="2300" dirty="0"/>
              <a:t> </a:t>
            </a:r>
            <a:r>
              <a:rPr lang="en-US" sz="2300" dirty="0" err="1"/>
              <a:t>tecnológico</a:t>
            </a:r>
            <a:r>
              <a:rPr lang="en-US" sz="2300" dirty="0"/>
              <a:t> </a:t>
            </a:r>
            <a:r>
              <a:rPr lang="en-US" sz="2300" dirty="0" smtClean="0"/>
              <a:t>de un </a:t>
            </a:r>
            <a:r>
              <a:rPr lang="en-US" sz="2300" dirty="0" err="1"/>
              <a:t>adversario</a:t>
            </a:r>
            <a:r>
              <a:rPr lang="en-US" sz="2300" dirty="0"/>
              <a:t> o </a:t>
            </a:r>
            <a:r>
              <a:rPr lang="en-US" sz="2300" dirty="0" err="1"/>
              <a:t>competidor</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Esto</a:t>
            </a:r>
            <a:r>
              <a:rPr lang="en-US" sz="2300" dirty="0" smtClean="0"/>
              <a:t> </a:t>
            </a:r>
            <a:r>
              <a:rPr lang="en-US" sz="2300" dirty="0" err="1"/>
              <a:t>es</a:t>
            </a:r>
            <a:r>
              <a:rPr lang="en-US" sz="2300" dirty="0"/>
              <a:t> </a:t>
            </a:r>
            <a:r>
              <a:rPr lang="en-US" sz="2300" dirty="0" err="1"/>
              <a:t>simplemente</a:t>
            </a:r>
            <a:r>
              <a:rPr lang="en-US" sz="2300" dirty="0"/>
              <a:t> </a:t>
            </a:r>
            <a:r>
              <a:rPr lang="en-US" sz="2300" dirty="0" err="1"/>
              <a:t>porque</a:t>
            </a:r>
            <a:r>
              <a:rPr lang="en-US" sz="2300" dirty="0"/>
              <a:t> la </a:t>
            </a:r>
            <a:r>
              <a:rPr lang="en-US" sz="2300" dirty="0" err="1"/>
              <a:t>recompensa</a:t>
            </a:r>
            <a:r>
              <a:rPr lang="en-US" sz="2300" dirty="0"/>
              <a:t> o la </a:t>
            </a:r>
            <a:r>
              <a:rPr lang="en-US" sz="2300" dirty="0" err="1"/>
              <a:t>eficacia</a:t>
            </a:r>
            <a:r>
              <a:rPr lang="en-US" sz="2300" dirty="0"/>
              <a:t> del </a:t>
            </a:r>
            <a:r>
              <a:rPr lang="en-US" sz="2300" dirty="0" err="1"/>
              <a:t>establecimiento</a:t>
            </a:r>
            <a:r>
              <a:rPr lang="en-US" sz="2300" dirty="0"/>
              <a:t> de </a:t>
            </a:r>
            <a:r>
              <a:rPr lang="en-US" sz="2300" dirty="0" err="1"/>
              <a:t>defensa</a:t>
            </a:r>
            <a:r>
              <a:rPr lang="en-US" sz="2300" dirty="0"/>
              <a:t> de </a:t>
            </a:r>
            <a:r>
              <a:rPr lang="en-US" sz="2300" dirty="0" err="1"/>
              <a:t>una</a:t>
            </a:r>
            <a:r>
              <a:rPr lang="en-US" sz="2300" dirty="0"/>
              <a:t> </a:t>
            </a:r>
            <a:r>
              <a:rPr lang="en-US" sz="2300" dirty="0" err="1"/>
              <a:t>nación</a:t>
            </a:r>
            <a:r>
              <a:rPr lang="en-US" sz="2300" dirty="0"/>
              <a:t>, o la </a:t>
            </a:r>
            <a:r>
              <a:rPr lang="en-US" sz="2300" dirty="0" err="1"/>
              <a:t>rentabilidad</a:t>
            </a:r>
            <a:r>
              <a:rPr lang="en-US" sz="2300" dirty="0"/>
              <a:t> de </a:t>
            </a:r>
            <a:r>
              <a:rPr lang="en-US" sz="2300" dirty="0" err="1"/>
              <a:t>una</a:t>
            </a:r>
            <a:r>
              <a:rPr lang="en-US" sz="2300" dirty="0"/>
              <a:t> </a:t>
            </a:r>
            <a:r>
              <a:rPr lang="en-US" sz="2300" dirty="0" err="1"/>
              <a:t>industria</a:t>
            </a:r>
            <a:r>
              <a:rPr lang="en-US" sz="2300" dirty="0"/>
              <a:t>, </a:t>
            </a:r>
            <a:r>
              <a:rPr lang="en-US" sz="2300" dirty="0" err="1"/>
              <a:t>depende</a:t>
            </a:r>
            <a:r>
              <a:rPr lang="en-US" sz="2300" dirty="0"/>
              <a:t> de </a:t>
            </a:r>
            <a:r>
              <a:rPr lang="en-US" sz="2300" dirty="0" err="1"/>
              <a:t>sus</a:t>
            </a:r>
            <a:r>
              <a:rPr lang="en-US" sz="2300" dirty="0"/>
              <a:t> </a:t>
            </a:r>
            <a:r>
              <a:rPr lang="en-US" sz="2300" dirty="0" err="1"/>
              <a:t>propias</a:t>
            </a:r>
            <a:r>
              <a:rPr lang="en-US" sz="2300" dirty="0"/>
              <a:t> </a:t>
            </a:r>
            <a:r>
              <a:rPr lang="en-US" sz="2300" dirty="0" err="1"/>
              <a:t>capacidades</a:t>
            </a:r>
            <a:r>
              <a:rPr lang="en-US" sz="2300" dirty="0"/>
              <a:t> y </a:t>
            </a:r>
            <a:r>
              <a:rPr lang="en-US" sz="2300" dirty="0" err="1"/>
              <a:t>también</a:t>
            </a:r>
            <a:r>
              <a:rPr lang="en-US" sz="2300" dirty="0"/>
              <a:t> de </a:t>
            </a:r>
            <a:r>
              <a:rPr lang="en-US" sz="2300" dirty="0" err="1"/>
              <a:t>las</a:t>
            </a:r>
            <a:r>
              <a:rPr lang="en-US" sz="2300" dirty="0"/>
              <a:t> </a:t>
            </a:r>
            <a:r>
              <a:rPr lang="en-US" sz="2300" dirty="0" err="1"/>
              <a:t>capacidades</a:t>
            </a:r>
            <a:r>
              <a:rPr lang="en-US" sz="2300" dirty="0"/>
              <a:t> de </a:t>
            </a:r>
            <a:r>
              <a:rPr lang="en-US" sz="2300" dirty="0" err="1"/>
              <a:t>sus</a:t>
            </a:r>
            <a:r>
              <a:rPr lang="en-US" sz="2300" dirty="0"/>
              <a:t> </a:t>
            </a:r>
            <a:r>
              <a:rPr lang="en-US" sz="2300" dirty="0" err="1"/>
              <a:t>adversarios</a:t>
            </a:r>
            <a:r>
              <a:rPr lang="en-US" sz="2300" dirty="0"/>
              <a:t> o </a:t>
            </a:r>
            <a:r>
              <a:rPr lang="en-US" sz="2300" dirty="0" err="1"/>
              <a:t>competidores</a:t>
            </a:r>
            <a:r>
              <a:rPr lang="en-US" sz="2300" dirty="0"/>
              <a:t>. </a:t>
            </a:r>
            <a:endParaRPr lang="en-US" sz="2300" dirty="0" smtClean="0"/>
          </a:p>
          <a:p>
            <a:pPr>
              <a:spcBef>
                <a:spcPts val="600"/>
              </a:spcBef>
              <a:spcAft>
                <a:spcPts val="600"/>
              </a:spcAft>
              <a:buClr>
                <a:schemeClr val="tx1"/>
              </a:buClr>
              <a:buFont typeface="Arial" charset="0"/>
              <a:buChar char="•"/>
            </a:pPr>
            <a:r>
              <a:rPr lang="en-US" sz="2300" dirty="0" smtClean="0"/>
              <a:t>Los </a:t>
            </a:r>
            <a:r>
              <a:rPr lang="en-US" sz="2300" dirty="0" err="1"/>
              <a:t>nuevos</a:t>
            </a:r>
            <a:r>
              <a:rPr lang="en-US" sz="2300" dirty="0"/>
              <a:t> </a:t>
            </a:r>
            <a:r>
              <a:rPr lang="en-US" sz="2300" dirty="0" err="1"/>
              <a:t>desarrollos</a:t>
            </a:r>
            <a:r>
              <a:rPr lang="en-US" sz="2300" dirty="0"/>
              <a:t> </a:t>
            </a:r>
            <a:r>
              <a:rPr lang="en-US" sz="2300" dirty="0" err="1"/>
              <a:t>tecnológicos</a:t>
            </a:r>
            <a:r>
              <a:rPr lang="en-US" sz="2300" dirty="0"/>
              <a:t> de un </a:t>
            </a:r>
            <a:r>
              <a:rPr lang="en-US" sz="2300" dirty="0" err="1"/>
              <a:t>adversario</a:t>
            </a:r>
            <a:r>
              <a:rPr lang="en-US" sz="2300" dirty="0"/>
              <a:t> o un </a:t>
            </a:r>
            <a:r>
              <a:rPr lang="en-US" sz="2300" dirty="0" err="1"/>
              <a:t>competidor</a:t>
            </a:r>
            <a:r>
              <a:rPr lang="en-US" sz="2300" dirty="0"/>
              <a:t> </a:t>
            </a:r>
            <a:r>
              <a:rPr lang="en-US" sz="2300" dirty="0" err="1"/>
              <a:t>pueden</a:t>
            </a:r>
            <a:r>
              <a:rPr lang="en-US" sz="2300" dirty="0"/>
              <a:t> </a:t>
            </a:r>
            <a:r>
              <a:rPr lang="en-US" sz="2300" dirty="0" err="1"/>
              <a:t>tener</a:t>
            </a:r>
            <a:r>
              <a:rPr lang="en-US" sz="2300" dirty="0"/>
              <a:t> un </a:t>
            </a:r>
            <a:r>
              <a:rPr lang="en-US" sz="2300" dirty="0" err="1"/>
              <a:t>efecto</a:t>
            </a:r>
            <a:r>
              <a:rPr lang="en-US" sz="2300" dirty="0"/>
              <a:t> </a:t>
            </a:r>
            <a:r>
              <a:rPr lang="en-US" sz="2300" dirty="0" err="1"/>
              <a:t>profundo</a:t>
            </a:r>
            <a:r>
              <a:rPr lang="en-US" sz="2300" dirty="0"/>
              <a:t> en la </a:t>
            </a:r>
            <a:r>
              <a:rPr lang="en-US" sz="2300" dirty="0" err="1"/>
              <a:t>seguridad</a:t>
            </a:r>
            <a:r>
              <a:rPr lang="en-US" sz="2300" dirty="0"/>
              <a:t> de </a:t>
            </a:r>
            <a:r>
              <a:rPr lang="en-US" sz="2300" dirty="0" err="1"/>
              <a:t>una</a:t>
            </a:r>
            <a:r>
              <a:rPr lang="en-US" sz="2300" dirty="0"/>
              <a:t> </a:t>
            </a:r>
            <a:r>
              <a:rPr lang="en-US" sz="2300" dirty="0" err="1"/>
              <a:t>nación</a:t>
            </a:r>
            <a:r>
              <a:rPr lang="en-US" sz="2300" dirty="0"/>
              <a:t> y en el </a:t>
            </a:r>
            <a:r>
              <a:rPr lang="en-US" sz="2300" dirty="0" err="1"/>
              <a:t>éxito</a:t>
            </a:r>
            <a:r>
              <a:rPr lang="en-US" sz="2300" dirty="0"/>
              <a:t> </a:t>
            </a:r>
            <a:r>
              <a:rPr lang="en-US" sz="2300" dirty="0" err="1"/>
              <a:t>competitivo</a:t>
            </a:r>
            <a:r>
              <a:rPr lang="en-US" sz="2300" dirty="0"/>
              <a:t> de </a:t>
            </a:r>
            <a:r>
              <a:rPr lang="en-US" sz="2300" dirty="0" err="1"/>
              <a:t>una</a:t>
            </a:r>
            <a:r>
              <a:rPr lang="en-US" sz="2300" dirty="0"/>
              <a:t> </a:t>
            </a:r>
            <a:r>
              <a:rPr lang="en-US" sz="2300" dirty="0" err="1"/>
              <a:t>empresa</a:t>
            </a:r>
            <a:r>
              <a:rPr lang="en-US" sz="2300" dirty="0"/>
              <a:t>.</a:t>
            </a:r>
            <a:endParaRPr lang="en-US" sz="2300" b="1" dirty="0"/>
          </a:p>
        </p:txBody>
      </p:sp>
    </p:spTree>
    <p:extLst>
      <p:ext uri="{BB962C8B-B14F-4D97-AF65-F5344CB8AC3E}">
        <p14:creationId xmlns:p14="http://schemas.microsoft.com/office/powerpoint/2010/main" val="140701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err="1"/>
              <a:t>Otras</a:t>
            </a:r>
            <a:r>
              <a:rPr lang="en-US" sz="2300" dirty="0"/>
              <a:t> </a:t>
            </a:r>
            <a:r>
              <a:rPr lang="en-US" sz="2300" dirty="0" err="1"/>
              <a:t>preguntas</a:t>
            </a:r>
            <a:r>
              <a:rPr lang="en-US" sz="2300" dirty="0"/>
              <a:t> y </a:t>
            </a:r>
            <a:r>
              <a:rPr lang="en-US" sz="2300" dirty="0" err="1"/>
              <a:t>problemas</a:t>
            </a:r>
            <a:r>
              <a:rPr lang="en-US" sz="2300" dirty="0"/>
              <a:t> </a:t>
            </a:r>
            <a:r>
              <a:rPr lang="en-US" sz="2300" dirty="0" err="1"/>
              <a:t>relacionados</a:t>
            </a:r>
            <a:r>
              <a:rPr lang="en-US" sz="2300" dirty="0"/>
              <a:t> con el </a:t>
            </a:r>
            <a:r>
              <a:rPr lang="en-US" sz="2300" dirty="0" err="1"/>
              <a:t>tema</a:t>
            </a:r>
            <a:r>
              <a:rPr lang="en-US" sz="2300" dirty="0"/>
              <a:t> de </a:t>
            </a:r>
            <a:r>
              <a:rPr lang="en-US" sz="2300" dirty="0" err="1"/>
              <a:t>qué</a:t>
            </a:r>
            <a:r>
              <a:rPr lang="en-US" sz="2300" dirty="0"/>
              <a:t> </a:t>
            </a:r>
            <a:r>
              <a:rPr lang="en-US" sz="2300" dirty="0" err="1"/>
              <a:t>investigar</a:t>
            </a:r>
            <a:r>
              <a:rPr lang="en-US" sz="2300" dirty="0"/>
              <a:t> a menudo </a:t>
            </a:r>
            <a:r>
              <a:rPr lang="en-US" sz="2300" dirty="0" err="1"/>
              <a:t>incluyen</a:t>
            </a:r>
            <a:r>
              <a:rPr lang="en-US" sz="2300" dirty="0"/>
              <a:t> lo </a:t>
            </a:r>
            <a:r>
              <a:rPr lang="en-US" sz="2300" dirty="0" err="1"/>
              <a:t>siguiente</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deben</a:t>
            </a:r>
            <a:r>
              <a:rPr lang="en-US" sz="2300" dirty="0"/>
              <a:t> </a:t>
            </a:r>
            <a:r>
              <a:rPr lang="en-US" sz="2300" dirty="0" err="1"/>
              <a:t>considerar</a:t>
            </a:r>
            <a:r>
              <a:rPr lang="en-US" sz="2300" dirty="0"/>
              <a:t> </a:t>
            </a:r>
            <a:r>
              <a:rPr lang="en-US" sz="2300" dirty="0" err="1"/>
              <a:t>las</a:t>
            </a:r>
            <a:r>
              <a:rPr lang="en-US" sz="2300" dirty="0"/>
              <a:t> </a:t>
            </a:r>
            <a:r>
              <a:rPr lang="en-US" sz="2300" dirty="0" err="1"/>
              <a:t>necesidades</a:t>
            </a:r>
            <a:r>
              <a:rPr lang="en-US" sz="2300" dirty="0"/>
              <a:t> del </a:t>
            </a:r>
            <a:r>
              <a:rPr lang="en-US" sz="2300" dirty="0" err="1"/>
              <a:t>usuario</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Quiénes</a:t>
            </a:r>
            <a:r>
              <a:rPr lang="en-US" sz="2300" dirty="0"/>
              <a:t> son los </a:t>
            </a:r>
            <a:r>
              <a:rPr lang="en-US" sz="2300" dirty="0" err="1"/>
              <a:t>usuarios</a:t>
            </a:r>
            <a:r>
              <a:rPr lang="en-US" sz="2300" dirty="0"/>
              <a:t> </a:t>
            </a:r>
            <a:r>
              <a:rPr lang="en-US" sz="2300" dirty="0" err="1"/>
              <a:t>reales</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a:t>
            </a:r>
            <a:r>
              <a:rPr lang="en-US" sz="2300" dirty="0"/>
              <a:t> </a:t>
            </a:r>
            <a:r>
              <a:rPr lang="en-US" sz="2300" dirty="0" err="1"/>
              <a:t>formular</a:t>
            </a:r>
            <a:r>
              <a:rPr lang="en-US" sz="2300" dirty="0"/>
              <a:t> un </a:t>
            </a:r>
            <a:r>
              <a:rPr lang="en-US" sz="2300" dirty="0" err="1"/>
              <a:t>programa</a:t>
            </a:r>
            <a:r>
              <a:rPr lang="en-US" sz="2300" dirty="0"/>
              <a:t> de </a:t>
            </a:r>
            <a:r>
              <a:rPr lang="en-US" sz="2300" dirty="0" err="1"/>
              <a:t>investigación</a:t>
            </a:r>
            <a:r>
              <a:rPr lang="en-US" sz="2300" dirty="0"/>
              <a:t> integral y </a:t>
            </a:r>
            <a:r>
              <a:rPr lang="en-US" sz="2300" dirty="0" err="1"/>
              <a:t>receptivo</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deben</a:t>
            </a:r>
            <a:r>
              <a:rPr lang="en-US" sz="2300" dirty="0"/>
              <a:t> </a:t>
            </a:r>
            <a:r>
              <a:rPr lang="en-US" sz="2300" dirty="0" err="1"/>
              <a:t>hacer</a:t>
            </a:r>
            <a:r>
              <a:rPr lang="en-US" sz="2300" dirty="0"/>
              <a:t> los </a:t>
            </a:r>
            <a:r>
              <a:rPr lang="en-US" sz="2300" dirty="0" err="1"/>
              <a:t>intercambios</a:t>
            </a:r>
            <a:r>
              <a:rPr lang="en-US" sz="2300" dirty="0"/>
              <a:t> entre </a:t>
            </a:r>
            <a:r>
              <a:rPr lang="en-US" sz="2300" dirty="0" err="1"/>
              <a:t>las</a:t>
            </a:r>
            <a:r>
              <a:rPr lang="en-US" sz="2300" dirty="0"/>
              <a:t> </a:t>
            </a:r>
            <a:r>
              <a:rPr lang="en-US" sz="2300" dirty="0" err="1"/>
              <a:t>necesidades</a:t>
            </a:r>
            <a:r>
              <a:rPr lang="en-US" sz="2300" dirty="0"/>
              <a:t> de </a:t>
            </a:r>
            <a:r>
              <a:rPr lang="en-US" sz="2300" dirty="0" err="1"/>
              <a:t>investigación</a:t>
            </a:r>
            <a:r>
              <a:rPr lang="en-US" sz="2300" dirty="0"/>
              <a:t> a largo </a:t>
            </a:r>
            <a:r>
              <a:rPr lang="en-US" sz="2300" dirty="0" err="1"/>
              <a:t>plazo</a:t>
            </a:r>
            <a:r>
              <a:rPr lang="en-US" sz="2300" dirty="0"/>
              <a:t> y los </a:t>
            </a:r>
            <a:r>
              <a:rPr lang="en-US" sz="2300" dirty="0" err="1"/>
              <a:t>requisitos</a:t>
            </a:r>
            <a:r>
              <a:rPr lang="en-US" sz="2300" dirty="0"/>
              <a:t> </a:t>
            </a:r>
            <a:r>
              <a:rPr lang="en-US" sz="2300" dirty="0" err="1"/>
              <a:t>inmediatos</a:t>
            </a:r>
            <a:r>
              <a:rPr lang="en-US" sz="2300" dirty="0"/>
              <a:t> o de </a:t>
            </a:r>
            <a:r>
              <a:rPr lang="en-US" sz="2300" dirty="0" err="1"/>
              <a:t>corto</a:t>
            </a:r>
            <a:r>
              <a:rPr lang="en-US" sz="2300" dirty="0"/>
              <a:t> </a:t>
            </a:r>
            <a:r>
              <a:rPr lang="en-US" sz="2300" dirty="0" err="1"/>
              <a:t>alcance</a:t>
            </a:r>
            <a:r>
              <a:rPr lang="en-US" sz="2300" dirty="0"/>
              <a:t>?</a:t>
            </a:r>
            <a:endParaRPr lang="en-US" sz="2300" b="1" dirty="0"/>
          </a:p>
        </p:txBody>
      </p:sp>
    </p:spTree>
    <p:extLst>
      <p:ext uri="{BB962C8B-B14F-4D97-AF65-F5344CB8AC3E}">
        <p14:creationId xmlns:p14="http://schemas.microsoft.com/office/powerpoint/2010/main" val="131380358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Se </a:t>
            </a:r>
            <a:r>
              <a:rPr lang="en-US" sz="2300" dirty="0" err="1"/>
              <a:t>han</a:t>
            </a:r>
            <a:r>
              <a:rPr lang="en-US" sz="2300" dirty="0"/>
              <a:t> </a:t>
            </a:r>
            <a:r>
              <a:rPr lang="en-US" sz="2300" dirty="0" err="1"/>
              <a:t>propuesto</a:t>
            </a:r>
            <a:r>
              <a:rPr lang="en-US" sz="2300" dirty="0"/>
              <a:t> </a:t>
            </a:r>
            <a:r>
              <a:rPr lang="en-US" sz="2300" dirty="0" err="1"/>
              <a:t>muchos</a:t>
            </a:r>
            <a:r>
              <a:rPr lang="en-US" sz="2300" dirty="0"/>
              <a:t> </a:t>
            </a:r>
            <a:r>
              <a:rPr lang="en-US" sz="2300" dirty="0" err="1"/>
              <a:t>enfoques</a:t>
            </a:r>
            <a:r>
              <a:rPr lang="en-US" sz="2300" dirty="0"/>
              <a:t> para </a:t>
            </a:r>
            <a:r>
              <a:rPr lang="en-US" sz="2300" dirty="0" err="1"/>
              <a:t>formular</a:t>
            </a:r>
            <a:r>
              <a:rPr lang="en-US" sz="2300" dirty="0"/>
              <a:t> </a:t>
            </a:r>
            <a:r>
              <a:rPr lang="en-US" sz="2300" dirty="0" err="1"/>
              <a:t>programas</a:t>
            </a:r>
            <a:r>
              <a:rPr lang="en-US" sz="2300" dirty="0"/>
              <a:t> de </a:t>
            </a:r>
            <a:r>
              <a:rPr lang="en-US" sz="2300" dirty="0" err="1"/>
              <a:t>investigación</a:t>
            </a:r>
            <a:r>
              <a:rPr lang="en-US" sz="2300" dirty="0"/>
              <a:t>. </a:t>
            </a:r>
            <a:r>
              <a:rPr lang="en-US" sz="2300" dirty="0" err="1"/>
              <a:t>Por</a:t>
            </a:r>
            <a:r>
              <a:rPr lang="en-US" sz="2300" dirty="0"/>
              <a:t> </a:t>
            </a:r>
            <a:r>
              <a:rPr lang="en-US" sz="2300" dirty="0" err="1"/>
              <a:t>ejemplo</a:t>
            </a:r>
            <a:r>
              <a:rPr lang="en-US" sz="2300" dirty="0"/>
              <a:t>, </a:t>
            </a:r>
            <a:r>
              <a:rPr lang="en-US" sz="2300" dirty="0" err="1"/>
              <a:t>Merten</a:t>
            </a:r>
            <a:r>
              <a:rPr lang="en-US" sz="2300" dirty="0"/>
              <a:t> y </a:t>
            </a:r>
            <a:r>
              <a:rPr lang="en-US" sz="2300" dirty="0" err="1"/>
              <a:t>Ryu</a:t>
            </a:r>
            <a:r>
              <a:rPr lang="en-US" sz="2300" dirty="0"/>
              <a:t> (1983, pp. 24–25) </a:t>
            </a:r>
            <a:r>
              <a:rPr lang="en-US" sz="2300" dirty="0" err="1"/>
              <a:t>han</a:t>
            </a:r>
            <a:r>
              <a:rPr lang="en-US" sz="2300" dirty="0"/>
              <a:t> </a:t>
            </a:r>
            <a:r>
              <a:rPr lang="en-US" sz="2300" dirty="0" err="1"/>
              <a:t>propuesto</a:t>
            </a:r>
            <a:r>
              <a:rPr lang="en-US" sz="2300" dirty="0"/>
              <a:t> </a:t>
            </a:r>
            <a:r>
              <a:rPr lang="en-US" sz="2300" dirty="0" err="1"/>
              <a:t>dividir</a:t>
            </a:r>
            <a:r>
              <a:rPr lang="en-US" sz="2300" dirty="0"/>
              <a:t> </a:t>
            </a:r>
            <a:r>
              <a:rPr lang="en-US" sz="2300" dirty="0" err="1"/>
              <a:t>las</a:t>
            </a:r>
            <a:r>
              <a:rPr lang="en-US" sz="2300" dirty="0"/>
              <a:t> </a:t>
            </a:r>
            <a:r>
              <a:rPr lang="en-US" sz="2300" dirty="0" err="1"/>
              <a:t>actividades</a:t>
            </a:r>
            <a:r>
              <a:rPr lang="en-US" sz="2300" dirty="0"/>
              <a:t> de </a:t>
            </a:r>
            <a:r>
              <a:rPr lang="en-US" sz="2300" dirty="0" err="1"/>
              <a:t>investigación</a:t>
            </a:r>
            <a:r>
              <a:rPr lang="en-US" sz="2300" dirty="0"/>
              <a:t> de un </a:t>
            </a:r>
            <a:r>
              <a:rPr lang="en-US" sz="2300" dirty="0" err="1"/>
              <a:t>laboratorio</a:t>
            </a:r>
            <a:r>
              <a:rPr lang="en-US" sz="2300" dirty="0"/>
              <a:t> industrial en </a:t>
            </a:r>
            <a:r>
              <a:rPr lang="en-US" sz="2300" dirty="0" err="1"/>
              <a:t>cinco</a:t>
            </a:r>
            <a:r>
              <a:rPr lang="en-US" sz="2300" dirty="0"/>
              <a:t> </a:t>
            </a:r>
            <a:r>
              <a:rPr lang="en-US" sz="2300" dirty="0" err="1"/>
              <a:t>categorías</a:t>
            </a:r>
            <a:r>
              <a:rPr lang="en-US" sz="2300" dirty="0" smtClean="0"/>
              <a:t>:</a:t>
            </a:r>
          </a:p>
          <a:p>
            <a:pPr>
              <a:spcBef>
                <a:spcPts val="600"/>
              </a:spcBef>
              <a:spcAft>
                <a:spcPts val="600"/>
              </a:spcAft>
              <a:buClr>
                <a:schemeClr val="tx1"/>
              </a:buClr>
              <a:buFont typeface="Arial" charset="0"/>
              <a:buChar char="•"/>
            </a:pPr>
            <a:r>
              <a:rPr lang="en-US" sz="2300" dirty="0" err="1" smtClean="0"/>
              <a:t>Investigación</a:t>
            </a:r>
            <a:r>
              <a:rPr lang="en-US" sz="2300" dirty="0" smtClean="0"/>
              <a:t> </a:t>
            </a:r>
            <a:r>
              <a:rPr lang="en-US" sz="2300" dirty="0"/>
              <a:t>de </a:t>
            </a:r>
            <a:r>
              <a:rPr lang="en-US" sz="2300" dirty="0" err="1" smtClean="0"/>
              <a:t>fondo</a:t>
            </a:r>
            <a:endParaRPr lang="en-US" sz="2300" dirty="0" smtClean="0"/>
          </a:p>
          <a:p>
            <a:pPr>
              <a:spcBef>
                <a:spcPts val="600"/>
              </a:spcBef>
              <a:spcAft>
                <a:spcPts val="600"/>
              </a:spcAft>
              <a:buClr>
                <a:schemeClr val="tx1"/>
              </a:buClr>
              <a:buFont typeface="Arial" charset="0"/>
              <a:buChar char="•"/>
            </a:pPr>
            <a:r>
              <a:rPr lang="en-US" sz="2300" dirty="0" err="1" smtClean="0"/>
              <a:t>Investigación</a:t>
            </a:r>
            <a:r>
              <a:rPr lang="en-US" sz="2300" dirty="0" smtClean="0"/>
              <a:t> </a:t>
            </a:r>
            <a:r>
              <a:rPr lang="en-US" sz="2300" dirty="0" err="1" smtClean="0"/>
              <a:t>exploratoria</a:t>
            </a:r>
            <a:endParaRPr lang="en-US" sz="2300" dirty="0" smtClean="0"/>
          </a:p>
          <a:p>
            <a:pPr>
              <a:spcBef>
                <a:spcPts val="600"/>
              </a:spcBef>
              <a:spcAft>
                <a:spcPts val="600"/>
              </a:spcAft>
              <a:buClr>
                <a:schemeClr val="tx1"/>
              </a:buClr>
              <a:buFont typeface="Arial" charset="0"/>
              <a:buChar char="•"/>
            </a:pPr>
            <a:r>
              <a:rPr lang="en-US" sz="2300" dirty="0" err="1" smtClean="0"/>
              <a:t>Desarrollo</a:t>
            </a:r>
            <a:r>
              <a:rPr lang="en-US" sz="2300" dirty="0" smtClean="0"/>
              <a:t> </a:t>
            </a:r>
            <a:r>
              <a:rPr lang="en-US" sz="2300" dirty="0"/>
              <a:t>de </a:t>
            </a:r>
            <a:r>
              <a:rPr lang="en-US" sz="2300" dirty="0" err="1"/>
              <a:t>nuevas</a:t>
            </a:r>
            <a:r>
              <a:rPr lang="en-US" sz="2300" dirty="0"/>
              <a:t> </a:t>
            </a:r>
            <a:r>
              <a:rPr lang="en-US" sz="2300" dirty="0" err="1"/>
              <a:t>actividades</a:t>
            </a:r>
            <a:r>
              <a:rPr lang="en-US" sz="2300" dirty="0"/>
              <a:t> </a:t>
            </a:r>
            <a:r>
              <a:rPr lang="en-US" sz="2300" dirty="0" err="1" smtClean="0"/>
              <a:t>comerciales</a:t>
            </a:r>
            <a:r>
              <a:rPr lang="en-US" sz="2300" dirty="0" smtClean="0"/>
              <a:t>.</a:t>
            </a:r>
          </a:p>
          <a:p>
            <a:pPr>
              <a:spcBef>
                <a:spcPts val="600"/>
              </a:spcBef>
              <a:spcAft>
                <a:spcPts val="600"/>
              </a:spcAft>
              <a:buClr>
                <a:schemeClr val="tx1"/>
              </a:buClr>
              <a:buFont typeface="Arial" charset="0"/>
              <a:buChar char="•"/>
            </a:pPr>
            <a:r>
              <a:rPr lang="en-US" sz="2300" dirty="0" err="1" smtClean="0"/>
              <a:t>Desarrollo</a:t>
            </a:r>
            <a:r>
              <a:rPr lang="en-US" sz="2300" dirty="0" smtClean="0"/>
              <a:t> </a:t>
            </a:r>
            <a:r>
              <a:rPr lang="en-US" sz="2300" dirty="0"/>
              <a:t>de </a:t>
            </a:r>
            <a:r>
              <a:rPr lang="en-US" sz="2300" dirty="0" err="1"/>
              <a:t>actividades</a:t>
            </a:r>
            <a:r>
              <a:rPr lang="en-US" sz="2300" dirty="0"/>
              <a:t> </a:t>
            </a:r>
            <a:r>
              <a:rPr lang="en-US" sz="2300" dirty="0" err="1"/>
              <a:t>comerciales</a:t>
            </a:r>
            <a:r>
              <a:rPr lang="en-US" sz="2300" dirty="0"/>
              <a:t> </a:t>
            </a:r>
            <a:r>
              <a:rPr lang="en-US" sz="2300" dirty="0" err="1" smtClean="0"/>
              <a:t>existentes</a:t>
            </a:r>
            <a:r>
              <a:rPr lang="en-US" sz="2300" dirty="0" smtClean="0"/>
              <a:t>.</a:t>
            </a:r>
          </a:p>
          <a:p>
            <a:pPr>
              <a:spcBef>
                <a:spcPts val="600"/>
              </a:spcBef>
              <a:spcAft>
                <a:spcPts val="600"/>
              </a:spcAft>
              <a:buClr>
                <a:schemeClr val="tx1"/>
              </a:buClr>
              <a:buFont typeface="Arial" charset="0"/>
              <a:buChar char="•"/>
            </a:pPr>
            <a:r>
              <a:rPr lang="en-US" sz="2300" dirty="0" err="1" smtClean="0"/>
              <a:t>Servicios</a:t>
            </a:r>
            <a:r>
              <a:rPr lang="en-US" sz="2300" dirty="0" smtClean="0"/>
              <a:t> </a:t>
            </a:r>
            <a:r>
              <a:rPr lang="en-US" sz="2300" dirty="0" err="1"/>
              <a:t>técnicos</a:t>
            </a:r>
            <a:endParaRPr lang="en-US" sz="2300" b="1" dirty="0"/>
          </a:p>
        </p:txBody>
      </p:sp>
    </p:spTree>
    <p:extLst>
      <p:ext uri="{BB962C8B-B14F-4D97-AF65-F5344CB8AC3E}">
        <p14:creationId xmlns:p14="http://schemas.microsoft.com/office/powerpoint/2010/main" val="18347747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Dos </a:t>
            </a:r>
            <a:r>
              <a:rPr lang="en-US" sz="2300" dirty="0" err="1"/>
              <a:t>criterios</a:t>
            </a:r>
            <a:r>
              <a:rPr lang="en-US" sz="2300" dirty="0"/>
              <a:t> </a:t>
            </a:r>
            <a:r>
              <a:rPr lang="en-US" sz="2300" dirty="0" err="1"/>
              <a:t>parecen</a:t>
            </a:r>
            <a:r>
              <a:rPr lang="en-US" sz="2300" dirty="0"/>
              <a:t> </a:t>
            </a:r>
            <a:r>
              <a:rPr lang="en-US" sz="2300" dirty="0" err="1"/>
              <a:t>ser</a:t>
            </a:r>
            <a:r>
              <a:rPr lang="en-US" sz="2300" dirty="0"/>
              <a:t> los </a:t>
            </a:r>
            <a:r>
              <a:rPr lang="en-US" sz="2300" dirty="0" err="1"/>
              <a:t>más</a:t>
            </a:r>
            <a:r>
              <a:rPr lang="en-US" sz="2300" dirty="0"/>
              <a:t> </a:t>
            </a:r>
            <a:r>
              <a:rPr lang="en-US" sz="2300" dirty="0" err="1"/>
              <a:t>importantes</a:t>
            </a:r>
            <a:r>
              <a:rPr lang="en-US" sz="2300" dirty="0"/>
              <a:t> para </a:t>
            </a:r>
            <a:r>
              <a:rPr lang="en-US" sz="2300" dirty="0" err="1"/>
              <a:t>decidir</a:t>
            </a:r>
            <a:r>
              <a:rPr lang="en-US" sz="2300" dirty="0"/>
              <a:t> </a:t>
            </a:r>
            <a:r>
              <a:rPr lang="en-US" sz="2300" dirty="0" err="1"/>
              <a:t>qué</a:t>
            </a:r>
            <a:r>
              <a:rPr lang="en-US" sz="2300" dirty="0"/>
              <a:t> </a:t>
            </a:r>
            <a:r>
              <a:rPr lang="en-US" sz="2300" dirty="0" err="1"/>
              <a:t>investigar</a:t>
            </a:r>
            <a:r>
              <a:rPr lang="en-US" sz="2300" dirty="0"/>
              <a:t>: </a:t>
            </a:r>
            <a:endParaRPr lang="en-US" sz="2300" dirty="0" smtClean="0"/>
          </a:p>
          <a:p>
            <a:pPr marL="0" indent="0">
              <a:spcBef>
                <a:spcPts val="600"/>
              </a:spcBef>
              <a:spcAft>
                <a:spcPts val="600"/>
              </a:spcAft>
              <a:buClr>
                <a:schemeClr val="tx1"/>
              </a:buClr>
              <a:buNone/>
            </a:pPr>
            <a:r>
              <a:rPr lang="en-US" sz="2300" dirty="0" smtClean="0"/>
              <a:t>(</a:t>
            </a:r>
            <a:r>
              <a:rPr lang="en-US" sz="2300" dirty="0"/>
              <a:t>1) ¿</a:t>
            </a:r>
            <a:r>
              <a:rPr lang="en-US" sz="2300" dirty="0" err="1"/>
              <a:t>Qué</a:t>
            </a:r>
            <a:r>
              <a:rPr lang="en-US" sz="2300" dirty="0"/>
              <a:t> </a:t>
            </a:r>
            <a:r>
              <a:rPr lang="en-US" sz="2300" dirty="0" err="1"/>
              <a:t>hará</a:t>
            </a:r>
            <a:r>
              <a:rPr lang="en-US" sz="2300" dirty="0"/>
              <a:t> </a:t>
            </a:r>
            <a:r>
              <a:rPr lang="en-US" sz="2300" dirty="0" err="1"/>
              <a:t>avanzar</a:t>
            </a:r>
            <a:r>
              <a:rPr lang="en-US" sz="2300" dirty="0"/>
              <a:t> la </a:t>
            </a:r>
            <a:r>
              <a:rPr lang="en-US" sz="2300" dirty="0" err="1"/>
              <a:t>ciencia</a:t>
            </a:r>
            <a:r>
              <a:rPr lang="en-US" sz="2300" dirty="0"/>
              <a:t>? </a:t>
            </a:r>
            <a:endParaRPr lang="en-US" sz="2300" dirty="0" smtClean="0"/>
          </a:p>
          <a:p>
            <a:pPr marL="0" indent="0">
              <a:spcBef>
                <a:spcPts val="600"/>
              </a:spcBef>
              <a:spcAft>
                <a:spcPts val="600"/>
              </a:spcAft>
              <a:buClr>
                <a:schemeClr val="tx1"/>
              </a:buClr>
              <a:buNone/>
            </a:pPr>
            <a:r>
              <a:rPr lang="en-US" sz="2300" dirty="0" smtClean="0"/>
              <a:t>(</a:t>
            </a:r>
            <a:r>
              <a:rPr lang="en-US" sz="2300" dirty="0"/>
              <a:t>2) ¿</a:t>
            </a:r>
            <a:r>
              <a:rPr lang="en-US" sz="2300" dirty="0" err="1"/>
              <a:t>Qué</a:t>
            </a:r>
            <a:r>
              <a:rPr lang="en-US" sz="2300" dirty="0"/>
              <a:t> </a:t>
            </a:r>
            <a:r>
              <a:rPr lang="en-US" sz="2300" dirty="0" err="1"/>
              <a:t>necesitan</a:t>
            </a:r>
            <a:r>
              <a:rPr lang="en-US" sz="2300" dirty="0"/>
              <a:t> los </a:t>
            </a:r>
            <a:r>
              <a:rPr lang="en-US" sz="2300" dirty="0" err="1"/>
              <a:t>clientes</a:t>
            </a:r>
            <a:r>
              <a:rPr lang="en-US" sz="2300" dirty="0"/>
              <a:t> de </a:t>
            </a:r>
            <a:r>
              <a:rPr lang="en-US" sz="2300" dirty="0" err="1"/>
              <a:t>nuestra</a:t>
            </a:r>
            <a:r>
              <a:rPr lang="en-US" sz="2300" dirty="0"/>
              <a:t> </a:t>
            </a:r>
            <a:r>
              <a:rPr lang="en-US" sz="2300" dirty="0" err="1"/>
              <a:t>investigación</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Una</a:t>
            </a:r>
            <a:r>
              <a:rPr lang="en-US" sz="2300" dirty="0" smtClean="0"/>
              <a:t> </a:t>
            </a:r>
            <a:r>
              <a:rPr lang="en-US" sz="2300" dirty="0" err="1"/>
              <a:t>vez</a:t>
            </a:r>
            <a:r>
              <a:rPr lang="en-US" sz="2300" dirty="0"/>
              <a:t> </a:t>
            </a:r>
            <a:r>
              <a:rPr lang="en-US" sz="2300" dirty="0" err="1"/>
              <a:t>que</a:t>
            </a:r>
            <a:r>
              <a:rPr lang="en-US" sz="2300" dirty="0"/>
              <a:t> </a:t>
            </a:r>
            <a:r>
              <a:rPr lang="en-US" sz="2300" dirty="0" err="1"/>
              <a:t>hayamos</a:t>
            </a:r>
            <a:r>
              <a:rPr lang="en-US" sz="2300" dirty="0"/>
              <a:t> </a:t>
            </a:r>
            <a:r>
              <a:rPr lang="en-US" sz="2300" dirty="0" err="1"/>
              <a:t>respondido</a:t>
            </a:r>
            <a:r>
              <a:rPr lang="en-US" sz="2300" dirty="0"/>
              <a:t> </a:t>
            </a:r>
            <a:r>
              <a:rPr lang="en-US" sz="2300" dirty="0" err="1"/>
              <a:t>esas</a:t>
            </a:r>
            <a:r>
              <a:rPr lang="en-US" sz="2300" dirty="0"/>
              <a:t> </a:t>
            </a:r>
            <a:r>
              <a:rPr lang="en-US" sz="2300" dirty="0" err="1"/>
              <a:t>preguntas</a:t>
            </a:r>
            <a:r>
              <a:rPr lang="en-US" sz="2300" dirty="0"/>
              <a:t>, </a:t>
            </a:r>
            <a:r>
              <a:rPr lang="en-US" sz="2300" dirty="0" err="1"/>
              <a:t>debemos</a:t>
            </a:r>
            <a:r>
              <a:rPr lang="en-US" sz="2300" dirty="0"/>
              <a:t> </a:t>
            </a:r>
            <a:r>
              <a:rPr lang="en-US" sz="2300" dirty="0" err="1"/>
              <a:t>preguntarnos</a:t>
            </a:r>
            <a:r>
              <a:rPr lang="en-US" sz="2300" dirty="0"/>
              <a:t>: </a:t>
            </a:r>
            <a:r>
              <a:rPr lang="en-US" sz="2300" dirty="0" smtClean="0"/>
              <a:t>¿Cu</a:t>
            </a:r>
            <a:r>
              <a:rPr lang="es-ES" sz="2300" dirty="0" err="1" smtClean="0"/>
              <a:t>áles</a:t>
            </a:r>
            <a:r>
              <a:rPr lang="es-ES" sz="2300" dirty="0" smtClean="0"/>
              <a:t> son las perspectivas para una</a:t>
            </a:r>
            <a:r>
              <a:rPr lang="en-US" sz="2300" dirty="0" smtClean="0"/>
              <a:t> </a:t>
            </a:r>
            <a:r>
              <a:rPr lang="en-US" sz="2300" dirty="0" err="1"/>
              <a:t>solución</a:t>
            </a:r>
            <a:r>
              <a:rPr lang="en-US" sz="2300" dirty="0" smtClean="0"/>
              <a:t>?</a:t>
            </a:r>
          </a:p>
          <a:p>
            <a:pPr>
              <a:spcBef>
                <a:spcPts val="600"/>
              </a:spcBef>
              <a:spcAft>
                <a:spcPts val="600"/>
              </a:spcAft>
              <a:buClr>
                <a:schemeClr val="tx1"/>
              </a:buClr>
              <a:buFont typeface="Arial" charset="0"/>
              <a:buChar char="•"/>
            </a:pPr>
            <a:r>
              <a:rPr lang="en-US" sz="2300" dirty="0" smtClean="0"/>
              <a:t>Hay </a:t>
            </a:r>
            <a:r>
              <a:rPr lang="en-US" sz="2300" dirty="0" err="1"/>
              <a:t>otras</a:t>
            </a:r>
            <a:r>
              <a:rPr lang="en-US" sz="2300" dirty="0"/>
              <a:t> </a:t>
            </a:r>
            <a:r>
              <a:rPr lang="en-US" sz="2300" dirty="0" err="1"/>
              <a:t>consideraciones</a:t>
            </a:r>
            <a:r>
              <a:rPr lang="en-US" sz="2300" dirty="0"/>
              <a:t> </a:t>
            </a:r>
            <a:r>
              <a:rPr lang="en-US" sz="2300" dirty="0" err="1"/>
              <a:t>que</a:t>
            </a:r>
            <a:r>
              <a:rPr lang="en-US" sz="2300" dirty="0"/>
              <a:t> </a:t>
            </a:r>
            <a:r>
              <a:rPr lang="en-US" sz="2300" dirty="0" err="1"/>
              <a:t>pueden</a:t>
            </a:r>
            <a:r>
              <a:rPr lang="en-US" sz="2300" dirty="0"/>
              <a:t> </a:t>
            </a:r>
            <a:r>
              <a:rPr lang="en-US" sz="2300" dirty="0" err="1"/>
              <a:t>anularlos</a:t>
            </a:r>
            <a:r>
              <a:rPr lang="en-US" sz="2300" dirty="0"/>
              <a:t>. </a:t>
            </a:r>
            <a:r>
              <a:rPr lang="en-US" sz="2300" dirty="0" err="1"/>
              <a:t>Otros</a:t>
            </a:r>
            <a:r>
              <a:rPr lang="en-US" sz="2300" dirty="0"/>
              <a:t> </a:t>
            </a:r>
            <a:r>
              <a:rPr lang="en-US" sz="2300" dirty="0" err="1"/>
              <a:t>criterios</a:t>
            </a:r>
            <a:r>
              <a:rPr lang="en-US" sz="2300" dirty="0"/>
              <a:t> </a:t>
            </a:r>
            <a:r>
              <a:rPr lang="en-US" sz="2300" dirty="0" err="1"/>
              <a:t>pueden</a:t>
            </a:r>
            <a:r>
              <a:rPr lang="en-US" sz="2300" dirty="0"/>
              <a:t> </a:t>
            </a:r>
            <a:r>
              <a:rPr lang="en-US" sz="2300" dirty="0" err="1"/>
              <a:t>aplicarse</a:t>
            </a:r>
            <a:r>
              <a:rPr lang="en-US" sz="2300" dirty="0"/>
              <a:t> en la </a:t>
            </a:r>
            <a:r>
              <a:rPr lang="en-US" sz="2300" dirty="0" err="1"/>
              <a:t>solución</a:t>
            </a:r>
            <a:r>
              <a:rPr lang="en-US" sz="2300" dirty="0"/>
              <a:t> de </a:t>
            </a:r>
            <a:r>
              <a:rPr lang="en-US" sz="2300" dirty="0" err="1"/>
              <a:t>problemas</a:t>
            </a:r>
            <a:r>
              <a:rPr lang="en-US" sz="2300" dirty="0"/>
              <a:t> </a:t>
            </a:r>
            <a:r>
              <a:rPr lang="en-US" sz="2300" dirty="0" err="1"/>
              <a:t>muy</a:t>
            </a:r>
            <a:r>
              <a:rPr lang="en-US" sz="2300" dirty="0"/>
              <a:t> </a:t>
            </a:r>
            <a:r>
              <a:rPr lang="en-US" sz="2300" dirty="0" err="1"/>
              <a:t>específicos</a:t>
            </a:r>
            <a:r>
              <a:rPr lang="en-US" sz="2300" dirty="0"/>
              <a:t>. </a:t>
            </a:r>
            <a:r>
              <a:rPr lang="en-US" sz="2300" dirty="0" err="1"/>
              <a:t>Por</a:t>
            </a:r>
            <a:r>
              <a:rPr lang="en-US" sz="2300" dirty="0"/>
              <a:t> </a:t>
            </a:r>
            <a:r>
              <a:rPr lang="en-US" sz="2300" dirty="0" err="1"/>
              <a:t>ejemplo</a:t>
            </a:r>
            <a:r>
              <a:rPr lang="en-US" sz="2300" dirty="0"/>
              <a:t>, en la </a:t>
            </a:r>
            <a:r>
              <a:rPr lang="en-US" sz="2300" dirty="0" err="1"/>
              <a:t>exploración</a:t>
            </a:r>
            <a:r>
              <a:rPr lang="en-US" sz="2300" dirty="0"/>
              <a:t> de </a:t>
            </a:r>
            <a:r>
              <a:rPr lang="en-US" sz="2300" dirty="0" err="1"/>
              <a:t>petróleo</a:t>
            </a:r>
            <a:r>
              <a:rPr lang="en-US" sz="2300" dirty="0"/>
              <a:t>, </a:t>
            </a:r>
            <a:r>
              <a:rPr lang="en-US" sz="2300" dirty="0" err="1"/>
              <a:t>las</a:t>
            </a:r>
            <a:r>
              <a:rPr lang="en-US" sz="2300" dirty="0"/>
              <a:t> </a:t>
            </a:r>
            <a:r>
              <a:rPr lang="en-US" sz="2300" dirty="0" err="1"/>
              <a:t>consideraciones</a:t>
            </a:r>
            <a:r>
              <a:rPr lang="en-US" sz="2300" dirty="0"/>
              <a:t> de </a:t>
            </a:r>
            <a:r>
              <a:rPr lang="en-US" sz="2300" dirty="0" err="1"/>
              <a:t>seguridad</a:t>
            </a:r>
            <a:r>
              <a:rPr lang="en-US" sz="2300" dirty="0"/>
              <a:t> </a:t>
            </a:r>
            <a:r>
              <a:rPr lang="en-US" sz="2300" dirty="0" err="1"/>
              <a:t>pueden</a:t>
            </a:r>
            <a:r>
              <a:rPr lang="en-US" sz="2300" dirty="0"/>
              <a:t> </a:t>
            </a:r>
            <a:r>
              <a:rPr lang="en-US" sz="2300" dirty="0" err="1"/>
              <a:t>ser</a:t>
            </a:r>
            <a:r>
              <a:rPr lang="en-US" sz="2300" dirty="0"/>
              <a:t> </a:t>
            </a:r>
            <a:r>
              <a:rPr lang="en-US" sz="2300" dirty="0" err="1"/>
              <a:t>una</a:t>
            </a:r>
            <a:r>
              <a:rPr lang="en-US" sz="2300" dirty="0"/>
              <a:t> de </a:t>
            </a:r>
            <a:r>
              <a:rPr lang="en-US" sz="2300" dirty="0" err="1"/>
              <a:t>las</a:t>
            </a:r>
            <a:r>
              <a:rPr lang="en-US" sz="2300" dirty="0"/>
              <a:t> </a:t>
            </a:r>
            <a:r>
              <a:rPr lang="en-US" sz="2300" dirty="0" err="1"/>
              <a:t>principales</a:t>
            </a:r>
            <a:r>
              <a:rPr lang="en-US" sz="2300" dirty="0"/>
              <a:t> </a:t>
            </a:r>
            <a:r>
              <a:rPr lang="en-US" sz="2300" dirty="0" err="1"/>
              <a:t>prioridades</a:t>
            </a:r>
            <a:r>
              <a:rPr lang="en-US" sz="2300" dirty="0"/>
              <a:t> de </a:t>
            </a:r>
            <a:r>
              <a:rPr lang="en-US" sz="2300" dirty="0" err="1"/>
              <a:t>investigación</a:t>
            </a:r>
            <a:r>
              <a:rPr lang="en-US" sz="2300" dirty="0"/>
              <a:t>. </a:t>
            </a:r>
            <a:r>
              <a:rPr lang="en-US" sz="2300" dirty="0" err="1"/>
              <a:t>Es</a:t>
            </a:r>
            <a:r>
              <a:rPr lang="en-US" sz="2300" dirty="0"/>
              <a:t> </a:t>
            </a:r>
            <a:r>
              <a:rPr lang="en-US" sz="2300" dirty="0" err="1"/>
              <a:t>posible</a:t>
            </a:r>
            <a:r>
              <a:rPr lang="en-US" sz="2300" dirty="0"/>
              <a:t> </a:t>
            </a:r>
            <a:r>
              <a:rPr lang="en-US" sz="2300" dirty="0" err="1"/>
              <a:t>que</a:t>
            </a:r>
            <a:r>
              <a:rPr lang="en-US" sz="2300" dirty="0"/>
              <a:t> </a:t>
            </a:r>
            <a:r>
              <a:rPr lang="en-US" sz="2300" dirty="0" err="1"/>
              <a:t>estos</a:t>
            </a:r>
            <a:r>
              <a:rPr lang="en-US" sz="2300" dirty="0"/>
              <a:t> </a:t>
            </a:r>
            <a:r>
              <a:rPr lang="en-US" sz="2300" dirty="0" err="1"/>
              <a:t>problemas</a:t>
            </a:r>
            <a:r>
              <a:rPr lang="en-US" sz="2300" dirty="0"/>
              <a:t> </a:t>
            </a:r>
            <a:r>
              <a:rPr lang="en-US" sz="2300" dirty="0" err="1"/>
              <a:t>deban</a:t>
            </a:r>
            <a:r>
              <a:rPr lang="en-US" sz="2300" dirty="0"/>
              <a:t> </a:t>
            </a:r>
            <a:r>
              <a:rPr lang="en-US" sz="2300" dirty="0" err="1"/>
              <a:t>resolverse</a:t>
            </a:r>
            <a:r>
              <a:rPr lang="en-US" sz="2300" dirty="0"/>
              <a:t> </a:t>
            </a:r>
            <a:r>
              <a:rPr lang="en-US" sz="2300" dirty="0" err="1"/>
              <a:t>independientemente</a:t>
            </a:r>
            <a:r>
              <a:rPr lang="en-US" sz="2300" dirty="0"/>
              <a:t> del </a:t>
            </a:r>
            <a:r>
              <a:rPr lang="en-US" sz="2300" dirty="0" err="1"/>
              <a:t>costo</a:t>
            </a:r>
            <a:r>
              <a:rPr lang="en-US" sz="2300" dirty="0"/>
              <a:t>, </a:t>
            </a:r>
            <a:r>
              <a:rPr lang="en-US" sz="2300" dirty="0" err="1"/>
              <a:t>ya</a:t>
            </a:r>
            <a:r>
              <a:rPr lang="en-US" sz="2300" dirty="0"/>
              <a:t> </a:t>
            </a:r>
            <a:r>
              <a:rPr lang="en-US" sz="2300" dirty="0" err="1"/>
              <a:t>que</a:t>
            </a:r>
            <a:r>
              <a:rPr lang="en-US" sz="2300" dirty="0"/>
              <a:t> la </a:t>
            </a:r>
            <a:r>
              <a:rPr lang="en-US" sz="2300" dirty="0" err="1"/>
              <a:t>organización</a:t>
            </a:r>
            <a:r>
              <a:rPr lang="en-US" sz="2300" dirty="0"/>
              <a:t> </a:t>
            </a:r>
            <a:r>
              <a:rPr lang="en-US" sz="2300" dirty="0" err="1"/>
              <a:t>podría</a:t>
            </a:r>
            <a:r>
              <a:rPr lang="en-US" sz="2300" dirty="0"/>
              <a:t> </a:t>
            </a:r>
            <a:r>
              <a:rPr lang="en-US" sz="2300" dirty="0" err="1"/>
              <a:t>equivocarse</a:t>
            </a:r>
            <a:r>
              <a:rPr lang="en-US" sz="2300" dirty="0"/>
              <a:t> </a:t>
            </a:r>
            <a:r>
              <a:rPr lang="en-US" sz="2300" dirty="0" err="1"/>
              <a:t>si</a:t>
            </a:r>
            <a:r>
              <a:rPr lang="en-US" sz="2300" dirty="0"/>
              <a:t> los </a:t>
            </a:r>
            <a:r>
              <a:rPr lang="en-US" sz="2300" dirty="0" err="1"/>
              <a:t>ignora</a:t>
            </a:r>
            <a:r>
              <a:rPr lang="en-US" sz="2300" dirty="0"/>
              <a:t>. </a:t>
            </a:r>
            <a:endParaRPr lang="en-US" sz="2300" b="1" dirty="0"/>
          </a:p>
        </p:txBody>
      </p:sp>
    </p:spTree>
    <p:extLst>
      <p:ext uri="{BB962C8B-B14F-4D97-AF65-F5344CB8AC3E}">
        <p14:creationId xmlns:p14="http://schemas.microsoft.com/office/powerpoint/2010/main" val="9732751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832058234"/>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solidFill>
                            <a:srgbClr val="FF0000"/>
                          </a:solidFill>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0346912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Elementos necesarios para una organización de I + D </a:t>
            </a:r>
          </a:p>
        </p:txBody>
      </p:sp>
    </p:spTree>
    <p:extLst>
      <p:ext uri="{BB962C8B-B14F-4D97-AF65-F5344CB8AC3E}">
        <p14:creationId xmlns:p14="http://schemas.microsoft.com/office/powerpoint/2010/main" val="21043568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Elementos</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(1) personas, </a:t>
            </a:r>
            <a:endParaRPr lang="en-US" sz="2300" dirty="0" smtClean="0"/>
          </a:p>
          <a:p>
            <a:pPr>
              <a:spcBef>
                <a:spcPts val="600"/>
              </a:spcBef>
              <a:spcAft>
                <a:spcPts val="600"/>
              </a:spcAft>
              <a:buClr>
                <a:schemeClr val="tx1"/>
              </a:buClr>
              <a:buFont typeface="Arial" charset="0"/>
              <a:buChar char="•"/>
            </a:pPr>
            <a:r>
              <a:rPr lang="en-US" sz="2300" dirty="0" smtClean="0"/>
              <a:t>(</a:t>
            </a:r>
            <a:r>
              <a:rPr lang="en-US" sz="2300" dirty="0"/>
              <a:t>2) ideas, </a:t>
            </a:r>
            <a:endParaRPr lang="en-US" sz="2300" dirty="0" smtClean="0"/>
          </a:p>
          <a:p>
            <a:pPr>
              <a:spcBef>
                <a:spcPts val="600"/>
              </a:spcBef>
              <a:spcAft>
                <a:spcPts val="600"/>
              </a:spcAft>
              <a:buClr>
                <a:schemeClr val="tx1"/>
              </a:buClr>
              <a:buFont typeface="Arial" charset="0"/>
              <a:buChar char="•"/>
            </a:pPr>
            <a:r>
              <a:rPr lang="en-US" sz="2300" dirty="0" smtClean="0"/>
              <a:t>(</a:t>
            </a:r>
            <a:r>
              <a:rPr lang="en-US" sz="2300" dirty="0"/>
              <a:t>3) </a:t>
            </a:r>
            <a:r>
              <a:rPr lang="en-US" sz="2300" dirty="0" err="1"/>
              <a:t>fondos</a:t>
            </a:r>
            <a:r>
              <a:rPr lang="en-US" sz="2300" dirty="0"/>
              <a:t> y </a:t>
            </a:r>
            <a:endParaRPr lang="en-US" sz="2300" dirty="0" smtClean="0"/>
          </a:p>
          <a:p>
            <a:pPr>
              <a:spcBef>
                <a:spcPts val="600"/>
              </a:spcBef>
              <a:spcAft>
                <a:spcPts val="600"/>
              </a:spcAft>
              <a:buClr>
                <a:schemeClr val="tx1"/>
              </a:buClr>
              <a:buFont typeface="Arial" charset="0"/>
              <a:buChar char="•"/>
            </a:pPr>
            <a:r>
              <a:rPr lang="en-US" sz="2300" dirty="0" smtClean="0"/>
              <a:t>(</a:t>
            </a:r>
            <a:r>
              <a:rPr lang="en-US" sz="2300" dirty="0"/>
              <a:t>4) </a:t>
            </a:r>
            <a:r>
              <a:rPr lang="en-US" sz="2300" dirty="0" err="1"/>
              <a:t>elementos</a:t>
            </a:r>
            <a:r>
              <a:rPr lang="en-US" sz="2300" dirty="0"/>
              <a:t> </a:t>
            </a:r>
            <a:r>
              <a:rPr lang="en-US" sz="2300" dirty="0" err="1"/>
              <a:t>culturales</a:t>
            </a:r>
            <a:r>
              <a:rPr lang="en-US" sz="2300" dirty="0"/>
              <a:t>.</a:t>
            </a:r>
            <a:endParaRPr lang="en-US" sz="2300" b="1" dirty="0"/>
          </a:p>
        </p:txBody>
      </p:sp>
      <p:sp>
        <p:nvSpPr>
          <p:cNvPr id="3" name="CuadroTexto 2"/>
          <p:cNvSpPr txBox="1"/>
          <p:nvPr/>
        </p:nvSpPr>
        <p:spPr>
          <a:xfrm>
            <a:off x="770400" y="4229099"/>
            <a:ext cx="10431000" cy="1200329"/>
          </a:xfrm>
          <a:prstGeom prst="rect">
            <a:avLst/>
          </a:prstGeom>
          <a:noFill/>
        </p:spPr>
        <p:txBody>
          <a:bodyPr wrap="square" rtlCol="0">
            <a:spAutoFit/>
          </a:bodyPr>
          <a:lstStyle/>
          <a:p>
            <a:r>
              <a:rPr lang="en-US" sz="2400" dirty="0" err="1"/>
              <a:t>Estos</a:t>
            </a:r>
            <a:r>
              <a:rPr lang="en-US" sz="2400" dirty="0"/>
              <a:t> </a:t>
            </a:r>
            <a:r>
              <a:rPr lang="en-US" sz="2400" dirty="0" err="1"/>
              <a:t>cuatro</a:t>
            </a:r>
            <a:r>
              <a:rPr lang="en-US" sz="2400" dirty="0"/>
              <a:t> </a:t>
            </a:r>
            <a:r>
              <a:rPr lang="en-US" sz="2400" dirty="0" err="1"/>
              <a:t>ingredientes</a:t>
            </a:r>
            <a:r>
              <a:rPr lang="en-US" sz="2400" dirty="0"/>
              <a:t> </a:t>
            </a:r>
            <a:r>
              <a:rPr lang="en-US" sz="2400" dirty="0" err="1"/>
              <a:t>básicos</a:t>
            </a:r>
            <a:r>
              <a:rPr lang="en-US" sz="2400" dirty="0"/>
              <a:t> </a:t>
            </a:r>
            <a:r>
              <a:rPr lang="en-US" sz="2400" dirty="0" err="1"/>
              <a:t>deben</a:t>
            </a:r>
            <a:r>
              <a:rPr lang="en-US" sz="2400" dirty="0"/>
              <a:t> </a:t>
            </a:r>
            <a:r>
              <a:rPr lang="en-US" sz="2400" dirty="0" err="1"/>
              <a:t>ser</a:t>
            </a:r>
            <a:r>
              <a:rPr lang="en-US" sz="2400" dirty="0"/>
              <a:t> </a:t>
            </a:r>
            <a:r>
              <a:rPr lang="en-US" sz="2400" dirty="0" err="1"/>
              <a:t>coordinados</a:t>
            </a:r>
            <a:r>
              <a:rPr lang="en-US" sz="2400" dirty="0"/>
              <a:t> con </a:t>
            </a:r>
            <a:r>
              <a:rPr lang="en-US" sz="2400" dirty="0" err="1"/>
              <a:t>habilidad</a:t>
            </a:r>
            <a:r>
              <a:rPr lang="en-US" sz="2400" dirty="0"/>
              <a:t> </a:t>
            </a:r>
            <a:r>
              <a:rPr lang="en-US" sz="2400" dirty="0" err="1"/>
              <a:t>por</a:t>
            </a:r>
            <a:r>
              <a:rPr lang="en-US" sz="2400" dirty="0"/>
              <a:t> la </a:t>
            </a:r>
            <a:r>
              <a:rPr lang="en-US" sz="2400" dirty="0" err="1"/>
              <a:t>gerencia</a:t>
            </a:r>
            <a:r>
              <a:rPr lang="en-US" sz="2400" dirty="0"/>
              <a:t> de </a:t>
            </a:r>
            <a:r>
              <a:rPr lang="en-US" sz="2400" dirty="0" err="1"/>
              <a:t>las</a:t>
            </a:r>
            <a:r>
              <a:rPr lang="en-US" sz="2400" dirty="0"/>
              <a:t> </a:t>
            </a:r>
            <a:r>
              <a:rPr lang="en-US" sz="2400" dirty="0" err="1"/>
              <a:t>organizaciones</a:t>
            </a:r>
            <a:r>
              <a:rPr lang="en-US" sz="2400" dirty="0"/>
              <a:t> de I + D para </a:t>
            </a:r>
            <a:r>
              <a:rPr lang="en-US" sz="2400" dirty="0" err="1"/>
              <a:t>lograr</a:t>
            </a:r>
            <a:r>
              <a:rPr lang="en-US" sz="2400" dirty="0"/>
              <a:t> </a:t>
            </a:r>
            <a:r>
              <a:rPr lang="en-US" sz="2400" dirty="0" err="1"/>
              <a:t>una</a:t>
            </a:r>
            <a:r>
              <a:rPr lang="en-US" sz="2400" dirty="0"/>
              <a:t> </a:t>
            </a:r>
            <a:r>
              <a:rPr lang="en-US" sz="2400" dirty="0" err="1"/>
              <a:t>alta</a:t>
            </a:r>
            <a:r>
              <a:rPr lang="en-US" sz="2400" dirty="0"/>
              <a:t> </a:t>
            </a:r>
            <a:r>
              <a:rPr lang="en-US" sz="2400" dirty="0" err="1"/>
              <a:t>productividad</a:t>
            </a:r>
            <a:r>
              <a:rPr lang="en-US" sz="2400" dirty="0"/>
              <a:t> y </a:t>
            </a:r>
            <a:r>
              <a:rPr lang="en-US" sz="2400" dirty="0" err="1"/>
              <a:t>excelencia</a:t>
            </a:r>
            <a:r>
              <a:rPr lang="en-US" sz="2400" dirty="0"/>
              <a:t>.</a:t>
            </a:r>
          </a:p>
        </p:txBody>
      </p:sp>
    </p:spTree>
    <p:extLst>
      <p:ext uri="{BB962C8B-B14F-4D97-AF65-F5344CB8AC3E}">
        <p14:creationId xmlns:p14="http://schemas.microsoft.com/office/powerpoint/2010/main" val="2284868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NECESIDAD DE LAS PERSONAS CREATIVAS</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El elemento más importante es la gente creativa. </a:t>
            </a:r>
          </a:p>
          <a:p>
            <a:pPr>
              <a:spcBef>
                <a:spcPts val="600"/>
              </a:spcBef>
              <a:spcAft>
                <a:spcPts val="600"/>
              </a:spcAft>
              <a:buClr>
                <a:schemeClr val="tx1"/>
              </a:buClr>
              <a:buFont typeface="Arial" charset="0"/>
              <a:buChar char="•"/>
            </a:pPr>
            <a:r>
              <a:rPr lang="es-ES_tradnl" sz="2400" dirty="0" smtClean="0"/>
              <a:t>Estas personas tienen ideas y habilidades brillantes para investigar y luego traducir los resultados de la investigación en productos útiles. Sin embargo, estas personas deben organizarse en estructuras que permitan una </a:t>
            </a:r>
            <a:r>
              <a:rPr lang="es-ES_tradnl" sz="2400" b="1" dirty="0" smtClean="0"/>
              <a:t>cooperación</a:t>
            </a:r>
            <a:r>
              <a:rPr lang="es-ES_tradnl" sz="2400" dirty="0" smtClean="0"/>
              <a:t> efectiva. Al hacerlo, es importante tener en cuenta que ciertas combinaciones de personas funcionan mejor que otras. </a:t>
            </a:r>
          </a:p>
          <a:p>
            <a:pPr>
              <a:spcBef>
                <a:spcPts val="600"/>
              </a:spcBef>
              <a:spcAft>
                <a:spcPts val="600"/>
              </a:spcAft>
              <a:buClr>
                <a:schemeClr val="tx1"/>
              </a:buClr>
              <a:buFont typeface="Arial" charset="0"/>
              <a:buChar char="•"/>
            </a:pPr>
            <a:r>
              <a:rPr lang="es-ES_tradnl" sz="2400" dirty="0" smtClean="0"/>
              <a:t>Para garantizar una organización que funcione sin problemas, se necesitan suposiciones, creencias, normas y valores no declarados; en otras palabras, una cultura organizacional que favorezca la creatividad y la innovación. </a:t>
            </a:r>
          </a:p>
          <a:p>
            <a:pPr>
              <a:spcBef>
                <a:spcPts val="600"/>
              </a:spcBef>
              <a:spcAft>
                <a:spcPts val="600"/>
              </a:spcAft>
              <a:buClr>
                <a:schemeClr val="tx1"/>
              </a:buClr>
              <a:buFont typeface="Arial" charset="0"/>
              <a:buChar char="•"/>
            </a:pPr>
            <a:r>
              <a:rPr lang="es-ES_tradnl" sz="2400" dirty="0" smtClean="0"/>
              <a:t>Por último, pero no menos importante, uno necesita </a:t>
            </a:r>
            <a:r>
              <a:rPr lang="es-ES_tradnl" sz="2400" i="1" dirty="0" smtClean="0"/>
              <a:t>fondos</a:t>
            </a:r>
            <a:r>
              <a:rPr lang="es-ES_tradnl" sz="2400" dirty="0" smtClean="0"/>
              <a:t>.</a:t>
            </a:r>
            <a:endParaRPr lang="es-ES_tradnl" sz="2400" b="1" dirty="0"/>
          </a:p>
        </p:txBody>
      </p:sp>
    </p:spTree>
    <p:extLst>
      <p:ext uri="{BB962C8B-B14F-4D97-AF65-F5344CB8AC3E}">
        <p14:creationId xmlns:p14="http://schemas.microsoft.com/office/powerpoint/2010/main" val="11293284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De tipo </a:t>
            </a:r>
            <a:r>
              <a:rPr lang="es-ES_tradnl" sz="2400" dirty="0"/>
              <a:t>de </a:t>
            </a:r>
            <a:r>
              <a:rPr lang="es-ES_tradnl" sz="2400" dirty="0" smtClean="0"/>
              <a:t>creativo. </a:t>
            </a:r>
            <a:r>
              <a:rPr lang="es-ES_tradnl" sz="2400" dirty="0"/>
              <a:t>Los </a:t>
            </a:r>
            <a:r>
              <a:rPr lang="es-ES_tradnl" sz="2400" dirty="0" smtClean="0"/>
              <a:t>de tipo creativo </a:t>
            </a:r>
            <a:r>
              <a:rPr lang="es-ES_tradnl" sz="2400" dirty="0"/>
              <a:t>son generadores de ideas, cómodos con la resolución abstracta de problemas y tienen una preferencia por trabajar </a:t>
            </a:r>
            <a:r>
              <a:rPr lang="es-ES_tradnl" sz="2400" dirty="0" smtClean="0"/>
              <a:t>solos</a:t>
            </a:r>
          </a:p>
          <a:p>
            <a:pPr>
              <a:spcBef>
                <a:spcPts val="600"/>
              </a:spcBef>
              <a:spcAft>
                <a:spcPts val="600"/>
              </a:spcAft>
              <a:buClr>
                <a:schemeClr val="tx1"/>
              </a:buClr>
              <a:buFont typeface="Arial" charset="0"/>
              <a:buChar char="•"/>
            </a:pPr>
            <a:r>
              <a:rPr lang="es-ES_tradnl" sz="2400" dirty="0"/>
              <a:t>De tipo </a:t>
            </a:r>
            <a:r>
              <a:rPr lang="es-ES_tradnl" sz="2400" dirty="0" smtClean="0"/>
              <a:t>emprendedor</a:t>
            </a:r>
            <a:r>
              <a:rPr lang="es-ES_tradnl" sz="2400" dirty="0"/>
              <a:t>. Es más probable que las personas emprendedoras asuman y administren riesgos al tiempo que otorgan alta prioridad a la rentabilidad de un producto o </a:t>
            </a:r>
            <a:r>
              <a:rPr lang="es-ES_tradnl" sz="2400" dirty="0" smtClean="0"/>
              <a:t>proyecto.</a:t>
            </a:r>
          </a:p>
          <a:p>
            <a:pPr>
              <a:spcBef>
                <a:spcPts val="600"/>
              </a:spcBef>
              <a:spcAft>
                <a:spcPts val="600"/>
              </a:spcAft>
              <a:buClr>
                <a:schemeClr val="tx1"/>
              </a:buClr>
              <a:buFont typeface="Arial" charset="0"/>
              <a:buChar char="•"/>
            </a:pPr>
            <a:r>
              <a:rPr lang="es-ES_tradnl" sz="2400" dirty="0"/>
              <a:t>De tipo </a:t>
            </a:r>
            <a:r>
              <a:rPr lang="es-ES_tradnl" sz="2400" dirty="0" smtClean="0"/>
              <a:t>analítico</a:t>
            </a:r>
            <a:r>
              <a:rPr lang="es-ES_tradnl" sz="2400" dirty="0"/>
              <a:t>. A las personas analíticas les va bien con la complejidad y prefieren tener orden y organización a la vez que evitan el </a:t>
            </a:r>
            <a:r>
              <a:rPr lang="es-ES_tradnl" sz="2400" dirty="0" smtClean="0"/>
              <a:t>riesgo.</a:t>
            </a:r>
          </a:p>
          <a:p>
            <a:pPr>
              <a:spcBef>
                <a:spcPts val="600"/>
              </a:spcBef>
              <a:spcAft>
                <a:spcPts val="600"/>
              </a:spcAft>
              <a:buClr>
                <a:schemeClr val="tx1"/>
              </a:buClr>
              <a:buFont typeface="Arial" charset="0"/>
              <a:buChar char="•"/>
            </a:pPr>
            <a:r>
              <a:rPr lang="es-ES_tradnl" sz="2400" dirty="0"/>
              <a:t>De </a:t>
            </a:r>
            <a:r>
              <a:rPr lang="es-ES_tradnl" sz="2400" dirty="0" smtClean="0"/>
              <a:t>tipo desarrollador. </a:t>
            </a:r>
            <a:r>
              <a:rPr lang="es-ES_tradnl" sz="2400" dirty="0"/>
              <a:t>Las personalidades orientadas al desarrollo tienden a gravitar hacia los proyectos de equipo y mantienen altos niveles de energía mientras cooperan con los demás.</a:t>
            </a:r>
            <a:endParaRPr lang="es-ES_tradnl" sz="2400" b="1" dirty="0"/>
          </a:p>
        </p:txBody>
      </p:sp>
    </p:spTree>
    <p:extLst>
      <p:ext uri="{BB962C8B-B14F-4D97-AF65-F5344CB8AC3E}">
        <p14:creationId xmlns:p14="http://schemas.microsoft.com/office/powerpoint/2010/main" val="20692363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4</a:t>
            </a:fld>
            <a:endParaRPr lang="es-ES_tradnl" sz="1600" dirty="0"/>
          </a:p>
        </p:txBody>
      </p:sp>
      <p:sp>
        <p:nvSpPr>
          <p:cNvPr id="3" name="Marcador de contenido 5"/>
          <p:cNvSpPr txBox="1">
            <a:spLocks/>
          </p:cNvSpPr>
          <p:nvPr/>
        </p:nvSpPr>
        <p:spPr>
          <a:xfrm>
            <a:off x="535323" y="2338062"/>
            <a:ext cx="11502189" cy="283245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a:t>
            </a:r>
            <a:r>
              <a:rPr lang="es-ES" sz="2800" dirty="0" smtClean="0"/>
              <a:t>Cuántos han hecho un artículo académico (</a:t>
            </a:r>
            <a:r>
              <a:rPr lang="es-ES" sz="2800" dirty="0" err="1" smtClean="0"/>
              <a:t>journal</a:t>
            </a:r>
            <a:r>
              <a:rPr lang="es-ES" sz="2800" dirty="0" smtClean="0"/>
              <a:t> o </a:t>
            </a:r>
            <a:r>
              <a:rPr lang="es-ES" sz="2800" dirty="0" err="1" smtClean="0"/>
              <a:t>conference</a:t>
            </a:r>
            <a:r>
              <a:rPr lang="es-ES" sz="2800" dirty="0" smtClean="0"/>
              <a:t> </a:t>
            </a:r>
            <a:r>
              <a:rPr lang="es-ES" sz="2800" dirty="0" err="1" smtClean="0"/>
              <a:t>paper</a:t>
            </a:r>
            <a:r>
              <a:rPr lang="es-ES" sz="2800" dirty="0" smtClean="0"/>
              <a:t>)</a:t>
            </a:r>
            <a:endParaRPr lang="es-ES_tradnl" sz="2800" dirty="0" smtClean="0"/>
          </a:p>
          <a:p>
            <a:r>
              <a:rPr lang="es-ES_tradnl" sz="2800" dirty="0" smtClean="0"/>
              <a:t>2. </a:t>
            </a:r>
            <a:r>
              <a:rPr lang="es-ES" sz="2800" dirty="0" smtClean="0"/>
              <a:t>Revisión sistemática de la literatura?</a:t>
            </a:r>
          </a:p>
          <a:p>
            <a:r>
              <a:rPr lang="es-ES" sz="2800" dirty="0" smtClean="0"/>
              <a:t>3. </a:t>
            </a:r>
            <a:r>
              <a:rPr lang="es-ES" sz="2800" dirty="0" err="1" smtClean="0"/>
              <a:t>Latex</a:t>
            </a:r>
            <a:r>
              <a:rPr lang="es-ES" sz="2800" dirty="0" smtClean="0"/>
              <a:t>?</a:t>
            </a:r>
          </a:p>
          <a:p>
            <a:r>
              <a:rPr lang="es-ES" sz="2800" dirty="0" smtClean="0"/>
              <a:t>4. Poster?</a:t>
            </a:r>
            <a:endParaRPr lang="es-ES_tradnl" sz="2800" dirty="0" smtClean="0"/>
          </a:p>
        </p:txBody>
      </p:sp>
      <p:sp>
        <p:nvSpPr>
          <p:cNvPr id="6" name="Título 1"/>
          <p:cNvSpPr txBox="1">
            <a:spLocks/>
          </p:cNvSpPr>
          <p:nvPr/>
        </p:nvSpPr>
        <p:spPr>
          <a:xfrm>
            <a:off x="681644" y="577517"/>
            <a:ext cx="11089860"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err="1" smtClean="0"/>
              <a:t>Qu</a:t>
            </a:r>
            <a:r>
              <a:rPr lang="es-ES" sz="4400" dirty="0" smtClean="0"/>
              <a:t>é sabemos sobre la investigación académica?</a:t>
            </a:r>
            <a:endParaRPr lang="es-ES_tradnl" sz="4400" b="1" dirty="0"/>
          </a:p>
        </p:txBody>
      </p:sp>
    </p:spTree>
    <p:extLst>
      <p:ext uri="{BB962C8B-B14F-4D97-AF65-F5344CB8AC3E}">
        <p14:creationId xmlns:p14="http://schemas.microsoft.com/office/powerpoint/2010/main" val="20617001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770400" y="1845425"/>
            <a:ext cx="10512643"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Reconocer las personalidades de los empleados ayuda a hacer coincidir los intereses de la organización con los intereses de los individuos, creando así una fuerza laboral productiva</a:t>
            </a:r>
            <a:r>
              <a:rPr lang="es-ES_tradnl" sz="2400" dirty="0" smtClean="0"/>
              <a:t>.</a:t>
            </a:r>
          </a:p>
          <a:p>
            <a:pPr>
              <a:spcBef>
                <a:spcPts val="600"/>
              </a:spcBef>
              <a:spcAft>
                <a:spcPts val="600"/>
              </a:spcAft>
              <a:buClr>
                <a:schemeClr val="tx1"/>
              </a:buClr>
              <a:buFont typeface="Arial" charset="0"/>
              <a:buChar char="•"/>
            </a:pPr>
            <a:r>
              <a:rPr lang="es-ES_tradnl" sz="2400" dirty="0" smtClean="0"/>
              <a:t>Las </a:t>
            </a:r>
            <a:r>
              <a:rPr lang="es-ES_tradnl" sz="2400" dirty="0"/>
              <a:t>personas que tienen más probabilidades de tener éxito en una organización de </a:t>
            </a:r>
            <a:r>
              <a:rPr lang="es-ES_tradnl" sz="2400" dirty="0" smtClean="0"/>
              <a:t>I </a:t>
            </a:r>
            <a:r>
              <a:rPr lang="es-ES_tradnl" sz="2400" dirty="0"/>
              <a:t>+ D son analíticas, curiosas, independientes, intelectuales e introvertidas y disfrutan de las actividades científicas y matemáticas. </a:t>
            </a:r>
            <a:endParaRPr lang="es-ES_tradnl" sz="2400" dirty="0" smtClean="0"/>
          </a:p>
          <a:p>
            <a:pPr>
              <a:spcBef>
                <a:spcPts val="600"/>
              </a:spcBef>
              <a:spcAft>
                <a:spcPts val="600"/>
              </a:spcAft>
              <a:buClr>
                <a:schemeClr val="tx1"/>
              </a:buClr>
              <a:buFont typeface="Arial" charset="0"/>
              <a:buChar char="•"/>
            </a:pPr>
            <a:r>
              <a:rPr lang="es-ES_tradnl" sz="2400" dirty="0" smtClean="0"/>
              <a:t>Estas </a:t>
            </a:r>
            <a:r>
              <a:rPr lang="es-ES_tradnl" sz="2400" dirty="0"/>
              <a:t>personas tienden a ser complejas, flexibles, autosuficientes, orientadas a las tareas y tolerantes de la ambigüedad. Tienen una gran necesidad de autonomía y </a:t>
            </a:r>
            <a:r>
              <a:rPr lang="es-ES_tradnl" sz="2400" dirty="0" smtClean="0"/>
              <a:t>cambio.</a:t>
            </a:r>
            <a:endParaRPr lang="es-ES_tradnl" sz="2400" b="1" dirty="0"/>
          </a:p>
        </p:txBody>
      </p:sp>
    </p:spTree>
    <p:extLst>
      <p:ext uri="{BB962C8B-B14F-4D97-AF65-F5344CB8AC3E}">
        <p14:creationId xmlns:p14="http://schemas.microsoft.com/office/powerpoint/2010/main" val="61877568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En su estudio de 2.157 investigadores de nueve organizaciones diferentes, </a:t>
            </a:r>
            <a:r>
              <a:rPr lang="es-ES_tradnl" sz="2400" dirty="0" err="1"/>
              <a:t>Debackere</a:t>
            </a:r>
            <a:r>
              <a:rPr lang="es-ES_tradnl" sz="2400" dirty="0"/>
              <a:t>, </a:t>
            </a:r>
            <a:r>
              <a:rPr lang="es-ES_tradnl" sz="2400" dirty="0" err="1"/>
              <a:t>Buyens</a:t>
            </a:r>
            <a:r>
              <a:rPr lang="es-ES_tradnl" sz="2400" dirty="0"/>
              <a:t> y </a:t>
            </a:r>
            <a:r>
              <a:rPr lang="es-ES_tradnl" sz="2400" dirty="0" err="1"/>
              <a:t>Vandenbossche</a:t>
            </a:r>
            <a:r>
              <a:rPr lang="es-ES_tradnl" sz="2400" dirty="0"/>
              <a:t> (1997) encontraron que los profesionales de I + D responden mejor a un sistema de "escala de conocimiento", en lugar de uno basado en una jerarquía gerencial "tradicional". </a:t>
            </a:r>
            <a:endParaRPr lang="es-ES_tradnl" sz="2400" dirty="0" smtClean="0"/>
          </a:p>
          <a:p>
            <a:pPr>
              <a:spcBef>
                <a:spcPts val="600"/>
              </a:spcBef>
              <a:spcAft>
                <a:spcPts val="600"/>
              </a:spcAft>
              <a:buClr>
                <a:schemeClr val="tx1"/>
              </a:buClr>
              <a:buFont typeface="Arial" charset="0"/>
              <a:buChar char="•"/>
            </a:pPr>
            <a:r>
              <a:rPr lang="es-ES_tradnl" sz="2400" dirty="0" smtClean="0"/>
              <a:t>Los </a:t>
            </a:r>
            <a:r>
              <a:rPr lang="es-ES_tradnl" sz="2400" dirty="0"/>
              <a:t>profesionales de I + D tienden a estar menos interesados en la promoción dentro de la jerarquía organizativa y más interesados en ser reconocidos por la competencia y la experiencia en sus campos. </a:t>
            </a:r>
            <a:endParaRPr lang="es-ES_tradnl" sz="2400" dirty="0" smtClean="0"/>
          </a:p>
          <a:p>
            <a:pPr>
              <a:spcBef>
                <a:spcPts val="600"/>
              </a:spcBef>
              <a:spcAft>
                <a:spcPts val="600"/>
              </a:spcAft>
              <a:buClr>
                <a:schemeClr val="tx1"/>
              </a:buClr>
              <a:buFont typeface="Arial" charset="0"/>
              <a:buChar char="•"/>
            </a:pPr>
            <a:r>
              <a:rPr lang="es-ES_tradnl" sz="2400" dirty="0" smtClean="0"/>
              <a:t>Las </a:t>
            </a:r>
            <a:r>
              <a:rPr lang="es-ES_tradnl" sz="2400" dirty="0"/>
              <a:t>organizaciones de I + D deben reconocer la necesidad de recompensar a los investigadores en función de su competencia técnica y experiencia, y cómo contribuyen al proceso general de I + D de las organizaciones.</a:t>
            </a:r>
            <a:endParaRPr lang="es-ES_tradnl" sz="2400" b="1" dirty="0"/>
          </a:p>
        </p:txBody>
      </p:sp>
      <p:pic>
        <p:nvPicPr>
          <p:cNvPr id="3" name="Imagen 2"/>
          <p:cNvPicPr>
            <a:picLocks noChangeAspect="1"/>
          </p:cNvPicPr>
          <p:nvPr/>
        </p:nvPicPr>
        <p:blipFill>
          <a:blip r:embed="rId3"/>
          <a:stretch>
            <a:fillRect/>
          </a:stretch>
        </p:blipFill>
        <p:spPr>
          <a:xfrm>
            <a:off x="4115707" y="5145243"/>
            <a:ext cx="7912100" cy="1206500"/>
          </a:xfrm>
          <a:prstGeom prst="rect">
            <a:avLst/>
          </a:prstGeom>
        </p:spPr>
      </p:pic>
    </p:spTree>
    <p:extLst>
      <p:ext uri="{BB962C8B-B14F-4D97-AF65-F5344CB8AC3E}">
        <p14:creationId xmlns:p14="http://schemas.microsoft.com/office/powerpoint/2010/main" val="13898308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(1) LAS PERSONAS</a:t>
            </a:r>
            <a:endParaRPr lang="en-US" sz="4000" dirty="0"/>
          </a:p>
        </p:txBody>
      </p:sp>
      <p:sp>
        <p:nvSpPr>
          <p:cNvPr id="5" name="Marcador de contenido 3"/>
          <p:cNvSpPr txBox="1">
            <a:spLocks/>
          </p:cNvSpPr>
          <p:nvPr/>
        </p:nvSpPr>
        <p:spPr>
          <a:xfrm>
            <a:off x="560955" y="1199842"/>
            <a:ext cx="11247428" cy="211485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Las personas con </a:t>
            </a:r>
            <a:r>
              <a:rPr lang="es-ES_tradnl" sz="2400" dirty="0" smtClean="0"/>
              <a:t>confianza </a:t>
            </a:r>
            <a:r>
              <a:rPr lang="es-ES_tradnl" sz="2400" dirty="0"/>
              <a:t>en sí </a:t>
            </a:r>
            <a:r>
              <a:rPr lang="es-ES_tradnl" sz="2400" dirty="0" smtClean="0"/>
              <a:t>mismas </a:t>
            </a:r>
            <a:r>
              <a:rPr lang="es-ES_tradnl" sz="2400" dirty="0"/>
              <a:t>son altamente deseables, porque en muchos casos la investigación puede </a:t>
            </a:r>
            <a:r>
              <a:rPr lang="es-ES_tradnl" sz="2400" dirty="0" smtClean="0"/>
              <a:t>ser desalentadora</a:t>
            </a:r>
            <a:r>
              <a:rPr lang="es-ES_tradnl" sz="2400" dirty="0"/>
              <a:t>. Es más probable que persista la persona que no se desanime fácilmente y esté segura de sus metas y cómo alcanzarlas.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interacción con los compañeros </a:t>
            </a:r>
            <a:r>
              <a:rPr lang="es-ES_tradnl" sz="2400" dirty="0" smtClean="0"/>
              <a:t>es </a:t>
            </a:r>
            <a:r>
              <a:rPr lang="es-ES_tradnl" sz="2400" dirty="0"/>
              <a:t>esencial, ya que la mayoría de las ideas nuevas se generan </a:t>
            </a:r>
            <a:r>
              <a:rPr lang="es-ES_tradnl" sz="2400" dirty="0" smtClean="0"/>
              <a:t>hablando </a:t>
            </a:r>
            <a:r>
              <a:rPr lang="es-ES_tradnl" sz="2400" dirty="0"/>
              <a:t>con otras personas que están trabajando en problemas similares. </a:t>
            </a:r>
            <a:endParaRPr lang="es-ES_tradnl" sz="2400" dirty="0" smtClean="0"/>
          </a:p>
        </p:txBody>
      </p:sp>
      <p:pic>
        <p:nvPicPr>
          <p:cNvPr id="4" name="Imagen 3"/>
          <p:cNvPicPr>
            <a:picLocks noChangeAspect="1"/>
          </p:cNvPicPr>
          <p:nvPr/>
        </p:nvPicPr>
        <p:blipFill>
          <a:blip r:embed="rId3"/>
          <a:stretch>
            <a:fillRect/>
          </a:stretch>
        </p:blipFill>
        <p:spPr>
          <a:xfrm>
            <a:off x="5743294" y="3039625"/>
            <a:ext cx="6448706" cy="3339193"/>
          </a:xfrm>
          <a:prstGeom prst="rect">
            <a:avLst/>
          </a:prstGeom>
        </p:spPr>
      </p:pic>
      <p:sp>
        <p:nvSpPr>
          <p:cNvPr id="7" name="Marcador de contenido 3"/>
          <p:cNvSpPr txBox="1">
            <a:spLocks/>
          </p:cNvSpPr>
          <p:nvPr/>
        </p:nvSpPr>
        <p:spPr>
          <a:xfrm>
            <a:off x="408214" y="3314699"/>
            <a:ext cx="5159829" cy="182631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Finalmente</a:t>
            </a:r>
            <a:r>
              <a:rPr lang="es-ES_tradnl" sz="2400" dirty="0"/>
              <a:t>, y esto es ciertamente cínico, un científico exitoso debe ser capaz de tolerar lo que él o ella podría considerar como "mala administración". El tipo de persona que se enoja demasiado fácilmente si el gerente es insensible a sus necesidades puede no </a:t>
            </a:r>
            <a:r>
              <a:rPr lang="es-ES_tradnl" sz="2400" dirty="0" smtClean="0"/>
              <a:t>ser </a:t>
            </a:r>
            <a:r>
              <a:rPr lang="es-ES_tradnl" sz="2400" dirty="0"/>
              <a:t>capaz de hacer frente a un entorno de investigación.</a:t>
            </a:r>
            <a:endParaRPr lang="es-ES_tradnl" sz="2400" b="1" dirty="0"/>
          </a:p>
        </p:txBody>
      </p:sp>
    </p:spTree>
    <p:extLst>
      <p:ext uri="{BB962C8B-B14F-4D97-AF65-F5344CB8AC3E}">
        <p14:creationId xmlns:p14="http://schemas.microsoft.com/office/powerpoint/2010/main" val="16927824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(2) IDEAS</a:t>
            </a:r>
            <a:endParaRPr lang="en-US" sz="4000" dirty="0"/>
          </a:p>
        </p:txBody>
      </p:sp>
      <p:sp>
        <p:nvSpPr>
          <p:cNvPr id="5" name="Marcador de contenido 3"/>
          <p:cNvSpPr txBox="1">
            <a:spLocks/>
          </p:cNvSpPr>
          <p:nvPr/>
        </p:nvSpPr>
        <p:spPr>
          <a:xfrm>
            <a:off x="724241" y="1443562"/>
            <a:ext cx="10526146"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 Para generar ideas, el personal debe ser técnicamente competente en uno o más campos y tener la capacidad de conceptualizar. </a:t>
            </a:r>
          </a:p>
          <a:p>
            <a:pPr>
              <a:spcBef>
                <a:spcPts val="600"/>
              </a:spcBef>
              <a:spcAft>
                <a:spcPts val="600"/>
              </a:spcAft>
              <a:buClr>
                <a:schemeClr val="tx1"/>
              </a:buClr>
              <a:buFont typeface="Arial" charset="0"/>
              <a:buChar char="•"/>
            </a:pPr>
            <a:r>
              <a:rPr lang="es-ES_tradnl" sz="2400" dirty="0" smtClean="0"/>
              <a:t>Deben sentirse cómodos con el pensamiento abstracto y tener un interés real en la I + D. En una organización de investigación y desarrollo, se encuentra que algunas personas son particularmente buenas para proyectar más allá de lo obvio y, por lo tanto, generan ideas. </a:t>
            </a:r>
          </a:p>
          <a:p>
            <a:pPr>
              <a:spcBef>
                <a:spcPts val="600"/>
              </a:spcBef>
              <a:spcAft>
                <a:spcPts val="600"/>
              </a:spcAft>
              <a:buClr>
                <a:schemeClr val="tx1"/>
              </a:buClr>
              <a:buFont typeface="Arial" charset="0"/>
              <a:buChar char="•"/>
            </a:pPr>
            <a:r>
              <a:rPr lang="es-ES_tradnl" sz="2400" dirty="0" smtClean="0"/>
              <a:t>Para fomentar un ambiente generador de ideas, es importante permitir que se presenten nuevas ideas sin emitir juicios inmediatos sobre su solidez. </a:t>
            </a:r>
            <a:endParaRPr lang="es-ES_tradnl" sz="2400" dirty="0"/>
          </a:p>
        </p:txBody>
      </p:sp>
    </p:spTree>
    <p:extLst>
      <p:ext uri="{BB962C8B-B14F-4D97-AF65-F5344CB8AC3E}">
        <p14:creationId xmlns:p14="http://schemas.microsoft.com/office/powerpoint/2010/main" val="97863809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(2) IDEAS</a:t>
            </a:r>
            <a:endParaRPr lang="en-US" sz="4000" dirty="0"/>
          </a:p>
        </p:txBody>
      </p:sp>
      <p:sp>
        <p:nvSpPr>
          <p:cNvPr id="5" name="Marcador de contenido 3"/>
          <p:cNvSpPr txBox="1">
            <a:spLocks/>
          </p:cNvSpPr>
          <p:nvPr/>
        </p:nvSpPr>
        <p:spPr>
          <a:xfrm>
            <a:off x="724241" y="1644950"/>
            <a:ext cx="10526146" cy="37016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 </a:t>
            </a:r>
            <a:r>
              <a:rPr lang="es-ES_tradnl" sz="2400" dirty="0"/>
              <a:t>Una vez se le pidió a un grupo de investigadores que presentara sus ideas sobre algunas nuevas iniciativas de investigación. Después de escuchar las ideas, los gerentes rápidamente dieron sus comentarios y les dijeron a los participantes </a:t>
            </a:r>
            <a:r>
              <a:rPr lang="es-ES_tradnl" sz="2400" dirty="0" smtClean="0"/>
              <a:t>que </a:t>
            </a:r>
            <a:r>
              <a:rPr lang="es-ES_tradnl" sz="2400" dirty="0"/>
              <a:t>las ideas no eran particularmente sólidas y, por lo tanto, no podían considerarse más. </a:t>
            </a:r>
            <a:endParaRPr lang="es-ES_tradnl" sz="2400" dirty="0" smtClean="0"/>
          </a:p>
          <a:p>
            <a:pPr>
              <a:buClr>
                <a:schemeClr val="tx1"/>
              </a:buClr>
              <a:buFont typeface="Arial" charset="0"/>
              <a:buChar char="•"/>
            </a:pPr>
            <a:r>
              <a:rPr lang="es-ES_tradnl" sz="2400" dirty="0" smtClean="0"/>
              <a:t>La </a:t>
            </a:r>
            <a:r>
              <a:rPr lang="es-ES_tradnl" sz="2400" dirty="0"/>
              <a:t>participación en la presentación de nuevas investigaciones disminuyó rápidamente y después de las dos o tres presentaciones iniciales, nadie tenía nada más que ofrecer. El equipo de investigación finalmente se disolvió debido a la baja moral. </a:t>
            </a:r>
            <a:endParaRPr lang="es-ES_tradnl" sz="2400" dirty="0" smtClean="0"/>
          </a:p>
          <a:p>
            <a:pPr>
              <a:buClr>
                <a:schemeClr val="tx1"/>
              </a:buClr>
              <a:buFont typeface="Arial" charset="0"/>
              <a:buChar char="•"/>
            </a:pPr>
            <a:r>
              <a:rPr lang="es-ES_tradnl" sz="2400" dirty="0" smtClean="0"/>
              <a:t>Los </a:t>
            </a:r>
            <a:r>
              <a:rPr lang="es-ES_tradnl" sz="2400" dirty="0"/>
              <a:t>gerentes no deben ser demasiado apresurados para relegar ideas a la papelera.</a:t>
            </a:r>
          </a:p>
          <a:p>
            <a:endParaRPr lang="en-US" sz="2400" dirty="0"/>
          </a:p>
        </p:txBody>
      </p:sp>
    </p:spTree>
    <p:extLst>
      <p:ext uri="{BB962C8B-B14F-4D97-AF65-F5344CB8AC3E}">
        <p14:creationId xmlns:p14="http://schemas.microsoft.com/office/powerpoint/2010/main" val="9219430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(2) IDEAS</a:t>
            </a:r>
            <a:endParaRPr lang="en-US" sz="4000" dirty="0"/>
          </a:p>
        </p:txBody>
      </p:sp>
      <p:sp>
        <p:nvSpPr>
          <p:cNvPr id="5" name="Marcador de contenido 3"/>
          <p:cNvSpPr txBox="1">
            <a:spLocks/>
          </p:cNvSpPr>
          <p:nvPr/>
        </p:nvSpPr>
        <p:spPr>
          <a:xfrm>
            <a:off x="724241" y="1943100"/>
            <a:ext cx="10526146" cy="340353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Los </a:t>
            </a:r>
            <a:r>
              <a:rPr lang="es-ES_tradnl" sz="2400" dirty="0" smtClean="0"/>
              <a:t>emprendimientos o marketing exitosos </a:t>
            </a:r>
            <a:r>
              <a:rPr lang="es-ES_tradnl" sz="2400" dirty="0"/>
              <a:t>requieren individuos con la capacidad de vender o comercializar nuevas ideas a otros y obtener recursos para proyectos de investigación y desarrollo. </a:t>
            </a:r>
            <a:endParaRPr lang="es-ES_tradnl" sz="2400" dirty="0" smtClean="0"/>
          </a:p>
          <a:p>
            <a:pPr>
              <a:buClr>
                <a:schemeClr val="tx1"/>
              </a:buClr>
              <a:buFont typeface="Arial" charset="0"/>
              <a:buChar char="•"/>
            </a:pPr>
            <a:r>
              <a:rPr lang="es-ES_tradnl" sz="2400" dirty="0" smtClean="0"/>
              <a:t>Estas </a:t>
            </a:r>
            <a:r>
              <a:rPr lang="es-ES_tradnl" sz="2400" dirty="0"/>
              <a:t>personas deben ser técnicamente competentes, poseer una amplia gama de intereses y estar enérgicos y dispuestos a asumir riesgos. </a:t>
            </a:r>
            <a:endParaRPr lang="es-ES_tradnl" sz="2400" dirty="0" smtClean="0"/>
          </a:p>
          <a:p>
            <a:pPr>
              <a:buClr>
                <a:schemeClr val="tx1"/>
              </a:buClr>
              <a:buFont typeface="Arial" charset="0"/>
              <a:buChar char="•"/>
            </a:pPr>
            <a:r>
              <a:rPr lang="es-ES_tradnl" sz="2400" dirty="0" smtClean="0"/>
              <a:t>Emprender </a:t>
            </a:r>
            <a:r>
              <a:rPr lang="es-ES_tradnl" sz="2400" dirty="0"/>
              <a:t>tiene otras implicaciones importantes para el control organizativo y para el cambio organizacional. Una organización que obtiene gran parte de su financiamiento a través de las actividades empresariales de su personal de investigación tiene que permitir más autonomía que otras. </a:t>
            </a:r>
            <a:endParaRPr lang="en-US" sz="2400" dirty="0"/>
          </a:p>
        </p:txBody>
      </p:sp>
    </p:spTree>
    <p:extLst>
      <p:ext uri="{BB962C8B-B14F-4D97-AF65-F5344CB8AC3E}">
        <p14:creationId xmlns:p14="http://schemas.microsoft.com/office/powerpoint/2010/main" val="14069297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(3) FONDOS </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 Se necesitan fondos para personal, equipos, oficinas, laboratorios, bibliotecas, computadoras, viajes, suministros, etc. </a:t>
            </a:r>
            <a:endParaRPr lang="es-ES_tradnl" sz="2400" dirty="0" smtClean="0"/>
          </a:p>
          <a:p>
            <a:pPr>
              <a:spcBef>
                <a:spcPts val="600"/>
              </a:spcBef>
              <a:spcAft>
                <a:spcPts val="600"/>
              </a:spcAft>
              <a:buClr>
                <a:schemeClr val="tx1"/>
              </a:buClr>
              <a:buFont typeface="Arial" charset="0"/>
              <a:buChar char="•"/>
            </a:pPr>
            <a:r>
              <a:rPr lang="es-ES_tradnl" sz="2400" dirty="0"/>
              <a:t>Es importante destacar el hecho de que la realización </a:t>
            </a:r>
            <a:r>
              <a:rPr lang="es-ES_tradnl" sz="2400" dirty="0" smtClean="0"/>
              <a:t>de la </a:t>
            </a:r>
            <a:r>
              <a:rPr lang="es-ES_tradnl" sz="2400" dirty="0"/>
              <a:t>investigación requiere recursos considerables. De hecho, es una actividad cara. Para mantener la excelencia en la investigación, es necesario atraer a científicos talentosos y tener instalaciones de laboratorio bien equipadas. Nada de esto es probable sin suficiente apoyo financiero.</a:t>
            </a:r>
          </a:p>
        </p:txBody>
      </p:sp>
    </p:spTree>
    <p:extLst>
      <p:ext uri="{BB962C8B-B14F-4D97-AF65-F5344CB8AC3E}">
        <p14:creationId xmlns:p14="http://schemas.microsoft.com/office/powerpoint/2010/main" val="14697860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(3) FONDOS </a:t>
            </a:r>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Debido a que el sector privado </a:t>
            </a:r>
            <a:r>
              <a:rPr lang="es-ES_tradnl" sz="2400" dirty="0" smtClean="0"/>
              <a:t>suele tener una </a:t>
            </a:r>
            <a:r>
              <a:rPr lang="es-ES_tradnl" sz="2400" dirty="0"/>
              <a:t>mayor participación en la inversión en I + D, los cronogramas y los presupuestos pueden ser monitoreados más de cerca y los investigadores pueden verse obligados a producir productos específicos con menos recursos.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financiación de la investigación </a:t>
            </a:r>
            <a:r>
              <a:rPr lang="es-ES_tradnl" sz="2400" dirty="0" smtClean="0"/>
              <a:t>por parte de gobiernos proporciona </a:t>
            </a:r>
            <a:r>
              <a:rPr lang="es-ES_tradnl" sz="2400" dirty="0"/>
              <a:t>flexibilidad y autonomía a los investigadores para explorar, crear e inventar.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estructura rígida de los proyectos financiados por la industria podría causar problemas morales y motivacionales entre los empleados y, debido a esto, la gerencia debe estar preparada para </a:t>
            </a:r>
            <a:r>
              <a:rPr lang="es-ES_tradnl" sz="2400" dirty="0" smtClean="0"/>
              <a:t>este impacto.</a:t>
            </a:r>
            <a:endParaRPr lang="es-ES_tradnl" sz="2400" b="1" dirty="0"/>
          </a:p>
        </p:txBody>
      </p:sp>
    </p:spTree>
    <p:extLst>
      <p:ext uri="{BB962C8B-B14F-4D97-AF65-F5344CB8AC3E}">
        <p14:creationId xmlns:p14="http://schemas.microsoft.com/office/powerpoint/2010/main" val="15106406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(3) FONDOS </a:t>
            </a:r>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Las organizaciones que tienen éxito en la transferencia de sus resultados de investigación tienen más probabilidades de generar soporte al cliente para futuras investigaciones. Esto es particularmente cierto para proyectos de investigación aplicada y </a:t>
            </a:r>
            <a:r>
              <a:rPr lang="es-ES_tradnl" sz="2400" dirty="0" smtClean="0"/>
              <a:t>desarrollo.</a:t>
            </a:r>
          </a:p>
          <a:p>
            <a:pPr>
              <a:spcBef>
                <a:spcPts val="600"/>
              </a:spcBef>
              <a:spcAft>
                <a:spcPts val="600"/>
              </a:spcAft>
              <a:buClr>
                <a:schemeClr val="tx1"/>
              </a:buClr>
              <a:buFont typeface="Arial" charset="0"/>
              <a:buChar char="•"/>
            </a:pPr>
            <a:r>
              <a:rPr lang="es-ES_tradnl" sz="2400" dirty="0" smtClean="0"/>
              <a:t>En el </a:t>
            </a:r>
            <a:r>
              <a:rPr lang="es-ES_tradnl" sz="2400" dirty="0"/>
              <a:t>proceso de </a:t>
            </a:r>
            <a:r>
              <a:rPr lang="es-ES_tradnl" sz="2400" dirty="0" smtClean="0"/>
              <a:t>innovación, </a:t>
            </a:r>
            <a:r>
              <a:rPr lang="es-ES_tradnl" sz="2400" dirty="0"/>
              <a:t>la identificación de necesidades y la transferencia de tecnología </a:t>
            </a:r>
            <a:r>
              <a:rPr lang="es-ES_tradnl" sz="2400" dirty="0" smtClean="0"/>
              <a:t>proporcionan </a:t>
            </a:r>
            <a:r>
              <a:rPr lang="es-ES_tradnl" sz="2400" dirty="0"/>
              <a:t>un enlace al cliente o al </a:t>
            </a:r>
            <a:r>
              <a:rPr lang="es-ES_tradnl" sz="2400" dirty="0" smtClean="0"/>
              <a:t>patrocinador. </a:t>
            </a:r>
          </a:p>
          <a:p>
            <a:pPr>
              <a:spcBef>
                <a:spcPts val="600"/>
              </a:spcBef>
              <a:spcAft>
                <a:spcPts val="600"/>
              </a:spcAft>
              <a:buClr>
                <a:schemeClr val="tx1"/>
              </a:buClr>
              <a:buFont typeface="Arial" charset="0"/>
              <a:buChar char="•"/>
            </a:pPr>
            <a:r>
              <a:rPr lang="es-ES_tradnl" sz="2400" dirty="0" smtClean="0"/>
              <a:t>Uno </a:t>
            </a:r>
            <a:r>
              <a:rPr lang="es-ES_tradnl" sz="2400" dirty="0"/>
              <a:t>siempre está buscando formas de probar la aceptación de los resultados de la investigación por parte de los usuarios y determinar la efectividad de la organización. Buscar fondos para la investigación puede ser una forma de </a:t>
            </a:r>
            <a:r>
              <a:rPr lang="es-ES_tradnl" sz="2400" dirty="0" smtClean="0"/>
              <a:t>evaluar la </a:t>
            </a:r>
            <a:r>
              <a:rPr lang="es-ES_tradnl" sz="2400" dirty="0"/>
              <a:t>respuesta del mercado y del usuario a los resultados de la investigación, y así determinar la efectividad de la organización.</a:t>
            </a:r>
            <a:endParaRPr lang="es-ES_tradnl" sz="2400" b="1" dirty="0"/>
          </a:p>
        </p:txBody>
      </p:sp>
    </p:spTree>
    <p:extLst>
      <p:ext uri="{BB962C8B-B14F-4D97-AF65-F5344CB8AC3E}">
        <p14:creationId xmlns:p14="http://schemas.microsoft.com/office/powerpoint/2010/main" val="16256866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cultura es la parte del medio ambiente </a:t>
            </a:r>
            <a:r>
              <a:rPr lang="es-ES_tradnl" sz="2400" dirty="0" smtClean="0"/>
              <a:t>creada </a:t>
            </a:r>
            <a:r>
              <a:rPr lang="es-ES_tradnl" sz="2400" dirty="0"/>
              <a:t>por el </a:t>
            </a:r>
            <a:r>
              <a:rPr lang="es-ES_tradnl" sz="2400" dirty="0" smtClean="0"/>
              <a:t>hombre. </a:t>
            </a:r>
          </a:p>
          <a:p>
            <a:pPr>
              <a:spcBef>
                <a:spcPts val="600"/>
              </a:spcBef>
              <a:spcAft>
                <a:spcPts val="600"/>
              </a:spcAft>
              <a:buClr>
                <a:schemeClr val="tx1"/>
              </a:buClr>
              <a:buFont typeface="Arial" charset="0"/>
              <a:buChar char="•"/>
            </a:pPr>
            <a:r>
              <a:rPr lang="es-ES_tradnl" sz="2400" dirty="0" smtClean="0"/>
              <a:t>Se </a:t>
            </a:r>
            <a:r>
              <a:rPr lang="es-ES_tradnl" sz="2400" dirty="0"/>
              <a:t>compone de elementos objetivos (por ejemplo, laboratorios de investigación, equipos, edificios de oficinas, mobiliario de oficina) y elementos subjetivos (reglas, leyes, valores, normas). </a:t>
            </a:r>
            <a:endParaRPr lang="es-ES_tradnl" sz="2400" dirty="0" smtClean="0"/>
          </a:p>
          <a:p>
            <a:pPr>
              <a:spcBef>
                <a:spcPts val="600"/>
              </a:spcBef>
              <a:spcAft>
                <a:spcPts val="600"/>
              </a:spcAft>
              <a:buClr>
                <a:schemeClr val="tx1"/>
              </a:buClr>
              <a:buFont typeface="Arial" charset="0"/>
              <a:buChar char="•"/>
            </a:pPr>
            <a:r>
              <a:rPr lang="es-ES_tradnl" sz="2400" dirty="0" smtClean="0"/>
              <a:t>Entre </a:t>
            </a:r>
            <a:r>
              <a:rPr lang="es-ES_tradnl" sz="2400" dirty="0"/>
              <a:t>los elementos más importantes de la cultura se encuentran los supuestos no declarados sobre "la forma en que se hacen las cosas en este laboratorio". </a:t>
            </a:r>
            <a:endParaRPr lang="es-ES_tradnl" sz="2400" dirty="0" smtClean="0"/>
          </a:p>
          <a:p>
            <a:pPr>
              <a:spcBef>
                <a:spcPts val="600"/>
              </a:spcBef>
              <a:spcAft>
                <a:spcPts val="600"/>
              </a:spcAft>
              <a:buClr>
                <a:schemeClr val="tx1"/>
              </a:buClr>
              <a:buFont typeface="Arial" charset="0"/>
              <a:buChar char="•"/>
            </a:pPr>
            <a:r>
              <a:rPr lang="es-ES_tradnl" sz="2400" dirty="0" smtClean="0"/>
              <a:t>Algunos </a:t>
            </a:r>
            <a:r>
              <a:rPr lang="es-ES_tradnl" sz="2400" dirty="0"/>
              <a:t>de estos supuestos solo se destacan cuando son cuestionados, por ejemplo, ¿la seguridad es más importante que la producción todo el tiempo? </a:t>
            </a:r>
            <a:r>
              <a:rPr lang="es-ES_tradnl" sz="2400" dirty="0" smtClean="0"/>
              <a:t>En </a:t>
            </a:r>
            <a:r>
              <a:rPr lang="es-ES_tradnl" sz="2400" dirty="0"/>
              <a:t>algunos laboratorios es y en otros no. </a:t>
            </a:r>
            <a:endParaRPr lang="es-ES_tradnl" sz="2400" dirty="0" smtClean="0"/>
          </a:p>
          <a:p>
            <a:pPr>
              <a:spcBef>
                <a:spcPts val="600"/>
              </a:spcBef>
              <a:spcAft>
                <a:spcPts val="600"/>
              </a:spcAft>
              <a:buClr>
                <a:schemeClr val="tx1"/>
              </a:buClr>
              <a:buFont typeface="Arial" charset="0"/>
              <a:buChar char="•"/>
            </a:pPr>
            <a:r>
              <a:rPr lang="es-ES_tradnl" sz="2400" dirty="0" smtClean="0"/>
              <a:t>Un ejemplo de la </a:t>
            </a:r>
            <a:r>
              <a:rPr lang="es-ES_tradnl" sz="2400" dirty="0"/>
              <a:t>importancia de los elementos culturales </a:t>
            </a:r>
            <a:r>
              <a:rPr lang="es-ES_tradnl" sz="2400" dirty="0" smtClean="0"/>
              <a:t>es el </a:t>
            </a:r>
            <a:r>
              <a:rPr lang="es-ES_tradnl" sz="2400" dirty="0"/>
              <a:t>retiro en 2007 de productos de consumo manufacturados en China, como alimentos para mascotas, juguetes, pasta de dientes, lápiz labial y mariscos.</a:t>
            </a:r>
            <a:endParaRPr lang="es-ES_tradnl" sz="2400" b="1" dirty="0"/>
          </a:p>
        </p:txBody>
      </p:sp>
    </p:spTree>
    <p:extLst>
      <p:ext uri="{BB962C8B-B14F-4D97-AF65-F5344CB8AC3E}">
        <p14:creationId xmlns:p14="http://schemas.microsoft.com/office/powerpoint/2010/main" val="987717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5</a:t>
            </a:fld>
            <a:endParaRPr lang="en-US" sz="1600" dirty="0"/>
          </a:p>
        </p:txBody>
      </p:sp>
      <p:sp>
        <p:nvSpPr>
          <p:cNvPr id="14" name="Título 1"/>
          <p:cNvSpPr txBox="1">
            <a:spLocks/>
          </p:cNvSpPr>
          <p:nvPr/>
        </p:nvSpPr>
        <p:spPr>
          <a:xfrm>
            <a:off x="786965" y="26600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3" name="Tabla 2"/>
          <p:cNvGraphicFramePr>
            <a:graphicFrameLocks noGrp="1"/>
          </p:cNvGraphicFramePr>
          <p:nvPr>
            <p:extLst>
              <p:ext uri="{D42A27DB-BD31-4B8C-83A1-F6EECF244321}">
                <p14:modId xmlns:p14="http://schemas.microsoft.com/office/powerpoint/2010/main" val="407246654"/>
              </p:ext>
            </p:extLst>
          </p:nvPr>
        </p:nvGraphicFramePr>
        <p:xfrm>
          <a:off x="336883" y="1417638"/>
          <a:ext cx="11646569" cy="4559130"/>
        </p:xfrm>
        <a:graphic>
          <a:graphicData uri="http://schemas.openxmlformats.org/drawingml/2006/table">
            <a:tbl>
              <a:tblPr/>
              <a:tblGrid>
                <a:gridCol w="584765"/>
                <a:gridCol w="767505"/>
                <a:gridCol w="6334955"/>
                <a:gridCol w="3959344"/>
              </a:tblGrid>
              <a:tr h="241110">
                <a:tc>
                  <a:txBody>
                    <a:bodyPr/>
                    <a:lstStyle/>
                    <a:p>
                      <a:pPr algn="ctr" fontAlgn="b"/>
                      <a:r>
                        <a:rPr lang="es-ES_tradnl" sz="1500" b="0" i="0" u="none" strike="noStrike">
                          <a:effectLst/>
                          <a:latin typeface="Arial" charset="0"/>
                        </a:rPr>
                        <a:t>Lu</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500" b="0" i="0" u="none" strike="noStrike">
                          <a:effectLst/>
                          <a:latin typeface="Arial" charset="0"/>
                        </a:rPr>
                        <a:t>29</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Organizaciones de I + D y categorías de investigación</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Ch1. Introducción: Organizaciones de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Mar</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30</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Elementos necesarios para una organización de I + D </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Ch1. Introducción: Organizaciones de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Mi</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1</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Creación de una organización de I + D productiva y eficaz</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Ch1. Introducción: Organizaciones de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Ju</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500" b="0" i="0" u="none" strike="noStrike">
                          <a:effectLst/>
                          <a:latin typeface="Arial" charset="0"/>
                        </a:rPr>
                        <a:t>2</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Diseño de puestos de trabajo y efectividad organizativa</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Ch1. Introducción: Organizaciones de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Vi</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3</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Feriado</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500" b="0" i="0" u="none" strike="noStrike">
                          <a:effectLst/>
                          <a:latin typeface="Arial" charset="0"/>
                        </a:rPr>
                        <a:t> </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Lu</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6</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Influyendo en las personas</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400" b="0" i="0" u="none" strike="noStrike" dirty="0">
                          <a:effectLst/>
                          <a:latin typeface="Arial" charset="0"/>
                        </a:rPr>
                        <a:t>Ch2. Administración de Organizaciones de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Mar</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7</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Motivación en las organizaciones de I + D </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400" b="0" i="0" u="none" strike="noStrike" dirty="0">
                          <a:effectLst/>
                          <a:latin typeface="Arial" charset="0"/>
                        </a:rPr>
                        <a:t>Ch2. Administración de Organizaciones de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Mi</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8</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Tratar con la diversidad en las organizaciones de I + D </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400" b="0" i="0" u="none" strike="noStrike" dirty="0">
                          <a:effectLst/>
                          <a:latin typeface="Arial" charset="0"/>
                        </a:rPr>
                        <a:t>Ch2. Administración de Organizaciones de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Ju</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9</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Liderazgo y conflictos en las organizaciones de I + D </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400" b="0" i="0" u="none" strike="noStrike" dirty="0">
                          <a:effectLst/>
                          <a:latin typeface="Arial" charset="0"/>
                        </a:rPr>
                        <a:t>Ch2. Administración de Organizaciones de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Lu</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500" b="0" i="0" u="none" strike="noStrike">
                          <a:effectLst/>
                          <a:latin typeface="Arial" charset="0"/>
                        </a:rPr>
                        <a:t>13</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Evaluación del desempeño, Contribución de los empleados, En I + D, </a:t>
                      </a:r>
                      <a:r>
                        <a:rPr lang="es-ES_tradnl" sz="1500" b="1" i="0" u="none" strike="noStrike">
                          <a:solidFill>
                            <a:srgbClr val="FF0000"/>
                          </a:solidFill>
                          <a:effectLst/>
                          <a:latin typeface="Arial" charset="0"/>
                        </a:rPr>
                        <a:t>PRUEBA</a:t>
                      </a:r>
                      <a:endParaRPr lang="es-ES_tradnl" sz="1500" b="0" i="0" u="none" strike="noStrike">
                        <a:effectLst/>
                        <a:latin typeface="Arial" charset="0"/>
                      </a:endParaRP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Ch3. Temas avanzados en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Mar</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14</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Transferencia de Tecnología</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Ch3. Temas avanzados en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Mi</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15</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Modelos para Implementar Incremental y Radical.</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Ch3. Temas avanzados en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Ju</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500" b="0" i="0" u="none" strike="noStrike">
                          <a:effectLst/>
                          <a:latin typeface="Arial" charset="0"/>
                        </a:rPr>
                        <a:t>16</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Cambio organizacional en la configuración de I + D, Las Universidades e investigación</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Ch3. Temas avanzados en I+D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Lu</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500" b="0" i="0" u="none" strike="noStrike">
                          <a:effectLst/>
                          <a:latin typeface="Arial" charset="0"/>
                        </a:rPr>
                        <a:t>20</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Organizaciones y Estrategia de I + D</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Ch4. La innovación en las organizaciones</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Mar</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500" b="0" i="0" u="none" strike="noStrike">
                          <a:effectLst/>
                          <a:latin typeface="Arial" charset="0"/>
                        </a:rPr>
                        <a:t>21</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Investigación, desarrollo y política científica</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effectLst/>
                          <a:latin typeface="Arial" charset="0"/>
                        </a:rPr>
                        <a:t>Ch4. La innovación en las organizaciones</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110">
                <a:tc>
                  <a:txBody>
                    <a:bodyPr/>
                    <a:lstStyle/>
                    <a:p>
                      <a:pPr algn="ctr" fontAlgn="b"/>
                      <a:r>
                        <a:rPr lang="es-ES_tradnl" sz="1500" b="0" i="0" u="none" strike="noStrike">
                          <a:effectLst/>
                          <a:latin typeface="Arial" charset="0"/>
                        </a:rPr>
                        <a:t>Mi</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500" b="0" i="0" u="none" strike="noStrike">
                          <a:effectLst/>
                          <a:latin typeface="Arial" charset="0"/>
                        </a:rPr>
                        <a:t>22</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0" i="0" u="none" strike="noStrike">
                          <a:solidFill>
                            <a:srgbClr val="FF0000"/>
                          </a:solidFill>
                          <a:effectLst/>
                          <a:latin typeface="Arial" charset="0"/>
                        </a:rPr>
                        <a:t>Presentación de Proyectos</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500" b="0" i="0" u="none" strike="noStrike">
                          <a:effectLst/>
                          <a:latin typeface="Arial" charset="0"/>
                        </a:rPr>
                        <a:t> </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64970">
                <a:tc>
                  <a:txBody>
                    <a:bodyPr/>
                    <a:lstStyle/>
                    <a:p>
                      <a:pPr algn="ctr" fontAlgn="b"/>
                      <a:r>
                        <a:rPr lang="es-ES_tradnl" sz="1500" b="0" i="0" u="none" strike="noStrike">
                          <a:effectLst/>
                          <a:latin typeface="Arial" charset="0"/>
                        </a:rPr>
                        <a:t>Ju</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500" b="0" i="0" u="none" strike="noStrike">
                          <a:effectLst/>
                          <a:latin typeface="Arial" charset="0"/>
                        </a:rPr>
                        <a:t>23</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500" b="1" i="0" u="none" strike="noStrike">
                          <a:solidFill>
                            <a:srgbClr val="FF0000"/>
                          </a:solidFill>
                          <a:effectLst/>
                          <a:latin typeface="Arial" charset="0"/>
                        </a:rPr>
                        <a:t>Examen</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500" b="0" i="0" u="none" strike="noStrike" dirty="0">
                          <a:effectLst/>
                          <a:latin typeface="Arial" charset="0"/>
                        </a:rPr>
                        <a:t> </a:t>
                      </a:r>
                    </a:p>
                  </a:txBody>
                  <a:tcPr marL="12690" marR="12690" marT="1269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724240" y="1443562"/>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Algunas culturas organizacionales son más efectivas que otras. Una cultura que enfatiza el comportamiento de innovación (por ejemplo, donde la gente está de acuerdo con "la creatividad se fomenta aquí" y no está de acuerdo con "este lugar parece estar más preocupado por el status quo que por el cambio") y tiene relaciones de supervisor-subordinado de alta calidad (es decir, , es posible que los altos niveles de autonomía y discreción para la </a:t>
            </a:r>
            <a:r>
              <a:rPr lang="es-ES_tradnl" sz="2400" dirty="0" smtClean="0"/>
              <a:t>innovación) </a:t>
            </a:r>
            <a:r>
              <a:rPr lang="es-ES_tradnl" sz="2400" dirty="0"/>
              <a:t>sean más efectivos que una cultura que no fomente la innovación (Scott y Bruce, 1994). Además, la competitividad a menudo no es deseable. </a:t>
            </a:r>
            <a:endParaRPr lang="es-ES_tradnl" sz="2400" b="1" dirty="0"/>
          </a:p>
        </p:txBody>
      </p:sp>
    </p:spTree>
    <p:extLst>
      <p:ext uri="{BB962C8B-B14F-4D97-AF65-F5344CB8AC3E}">
        <p14:creationId xmlns:p14="http://schemas.microsoft.com/office/powerpoint/2010/main" val="10916922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639771" y="1182305"/>
            <a:ext cx="10920857"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Por ejemplo, un experimento comparó condiciones competitivas (el productor más alto obtiene toda la recompensa), individualista (para cada uno según la contribución) y cooperativa (igual parte de la recompensa) para construir una torre. </a:t>
            </a:r>
            <a:endParaRPr lang="es-ES_tradnl" sz="2400" dirty="0" smtClean="0"/>
          </a:p>
          <a:p>
            <a:pPr>
              <a:spcBef>
                <a:spcPts val="600"/>
              </a:spcBef>
              <a:spcAft>
                <a:spcPts val="600"/>
              </a:spcAft>
              <a:buClr>
                <a:schemeClr val="tx1"/>
              </a:buClr>
              <a:buFont typeface="Arial" charset="0"/>
              <a:buChar char="•"/>
            </a:pPr>
            <a:r>
              <a:rPr lang="es-ES_tradnl" sz="2400" dirty="0" smtClean="0"/>
              <a:t>Los </a:t>
            </a:r>
            <a:r>
              <a:rPr lang="es-ES_tradnl" sz="2400" dirty="0"/>
              <a:t>participantes asignados al azar a estas tres condiciones tenían bloques de construcción de diferentes colores, por lo que se podían identificar sus contribuciones. Las variables </a:t>
            </a:r>
            <a:r>
              <a:rPr lang="es-ES_tradnl" sz="2400" dirty="0" smtClean="0"/>
              <a:t>incluyeron </a:t>
            </a:r>
            <a:r>
              <a:rPr lang="es-ES_tradnl" sz="2400" dirty="0"/>
              <a:t>el número de bloques colocados, el número de caídas de las torres (a menudo debido al sabotaje), y así sucesivamente. </a:t>
            </a:r>
            <a:endParaRPr lang="es-ES_tradnl" sz="2400" dirty="0" smtClean="0"/>
          </a:p>
          <a:p>
            <a:pPr>
              <a:spcBef>
                <a:spcPts val="600"/>
              </a:spcBef>
              <a:spcAft>
                <a:spcPts val="600"/>
              </a:spcAft>
              <a:buClr>
                <a:schemeClr val="tx1"/>
              </a:buClr>
              <a:buFont typeface="Arial" charset="0"/>
              <a:buChar char="•"/>
            </a:pPr>
            <a:r>
              <a:rPr lang="es-ES_tradnl" sz="2400" dirty="0" smtClean="0"/>
              <a:t>El </a:t>
            </a:r>
            <a:r>
              <a:rPr lang="es-ES_tradnl" sz="2400" dirty="0"/>
              <a:t>principal hallazgo: la mayor productividad ocurrió en la condición cooperativa. Por supuesto, no sabemos si un equipo en un laboratorio de investigación que trabaja en algún proyecto se comporta como un grupo de estudiantes universitarios que construyen una torre. Sin embargo, para al menos algunas situaciones, estos hallazgos deben ser aplicables (para detalles, ver </a:t>
            </a:r>
            <a:r>
              <a:rPr lang="es-ES_tradnl" sz="2400" dirty="0" err="1"/>
              <a:t>Rosenbaum</a:t>
            </a:r>
            <a:r>
              <a:rPr lang="es-ES_tradnl" sz="2400" dirty="0"/>
              <a:t> et al., 1980).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competitividad es ciertamente un aspecto de algunas culturas organizacionales y este experimento cuestiona su conveniencia.</a:t>
            </a:r>
            <a:endParaRPr lang="es-ES_tradnl" sz="2400" b="1" dirty="0"/>
          </a:p>
        </p:txBody>
      </p:sp>
    </p:spTree>
    <p:extLst>
      <p:ext uri="{BB962C8B-B14F-4D97-AF65-F5344CB8AC3E}">
        <p14:creationId xmlns:p14="http://schemas.microsoft.com/office/powerpoint/2010/main" val="11510503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639771" y="1257300"/>
            <a:ext cx="10920857" cy="382807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Otros aspectos de la cultura organizacional que se destacan son el trabajo arduo, el énfasis </a:t>
            </a:r>
            <a:r>
              <a:rPr lang="es-ES_tradnl" sz="2400" dirty="0" smtClean="0"/>
              <a:t>en </a:t>
            </a:r>
            <a:r>
              <a:rPr lang="es-ES_tradnl" sz="2400" dirty="0"/>
              <a:t>las personas, el énfasis en el </a:t>
            </a:r>
            <a:r>
              <a:rPr lang="es-ES_tradnl" sz="2400" dirty="0" smtClean="0"/>
              <a:t>status, </a:t>
            </a:r>
            <a:r>
              <a:rPr lang="es-ES_tradnl" sz="2400" dirty="0"/>
              <a:t>el clima participativo, la tolerancia al desacuerdo y las recompensas frecuentes. </a:t>
            </a:r>
            <a:endParaRPr lang="es-ES_tradnl" sz="2400" dirty="0" smtClean="0"/>
          </a:p>
          <a:p>
            <a:pPr>
              <a:spcBef>
                <a:spcPts val="600"/>
              </a:spcBef>
              <a:spcAft>
                <a:spcPts val="600"/>
              </a:spcAft>
              <a:buClr>
                <a:schemeClr val="tx1"/>
              </a:buClr>
              <a:buFont typeface="Arial" charset="0"/>
              <a:buChar char="•"/>
            </a:pPr>
            <a:r>
              <a:rPr lang="es-ES_tradnl" sz="2400" dirty="0" smtClean="0"/>
              <a:t>Un </a:t>
            </a:r>
            <a:r>
              <a:rPr lang="es-ES_tradnl" sz="2400" dirty="0"/>
              <a:t>laboratorio que proporciona un sentido de comunidad, fomenta la lealtad de los clientes y presta atención a los detalles </a:t>
            </a:r>
            <a:r>
              <a:rPr lang="es-ES_tradnl" sz="2400" dirty="0" smtClean="0"/>
              <a:t>y probablemente </a:t>
            </a:r>
            <a:r>
              <a:rPr lang="es-ES_tradnl" sz="2400" dirty="0"/>
              <a:t>tenga miembros preocupados por la satisfacción de los clientes (como las agencias de financiamiento que proporcionan contratos al laboratorio) y quienes </a:t>
            </a:r>
            <a:r>
              <a:rPr lang="es-ES_tradnl" sz="2400" dirty="0" smtClean="0"/>
              <a:t>estar</a:t>
            </a:r>
            <a:r>
              <a:rPr lang="es-ES" sz="2400" dirty="0" err="1" smtClean="0"/>
              <a:t>án</a:t>
            </a:r>
            <a:r>
              <a:rPr lang="es-ES" sz="2400" dirty="0" smtClean="0"/>
              <a:t> </a:t>
            </a:r>
            <a:r>
              <a:rPr lang="es-ES_tradnl" sz="2400" dirty="0" smtClean="0"/>
              <a:t>dispuestos </a:t>
            </a:r>
            <a:r>
              <a:rPr lang="es-ES_tradnl" sz="2400" dirty="0"/>
              <a:t>a contribuir a todos los aspectos del éxito del laboratorio</a:t>
            </a:r>
            <a:r>
              <a:rPr lang="es-ES_tradnl" sz="2400" dirty="0" smtClean="0"/>
              <a:t>.</a:t>
            </a:r>
          </a:p>
          <a:p>
            <a:pPr>
              <a:spcBef>
                <a:spcPts val="600"/>
              </a:spcBef>
              <a:spcAft>
                <a:spcPts val="600"/>
              </a:spcAft>
              <a:buClr>
                <a:schemeClr val="tx1"/>
              </a:buClr>
              <a:buFont typeface="Arial" charset="0"/>
              <a:buChar char="•"/>
            </a:pPr>
            <a:r>
              <a:rPr lang="es-ES_tradnl" sz="2400" dirty="0"/>
              <a:t>Uno puede ver un mayor énfasis en el trabajo duro en algunos laboratorios que en otros. En algunos laboratorios, las personas trabajan duro y muchas horas y, por lo general, llevan el trabajo a casa. No hay tiempo para </a:t>
            </a:r>
            <a:r>
              <a:rPr lang="es-ES_tradnl" sz="2400" dirty="0" smtClean="0"/>
              <a:t>conversar. </a:t>
            </a:r>
            <a:r>
              <a:rPr lang="es-ES_tradnl" sz="2400" dirty="0"/>
              <a:t>En otros laboratorios, la gente </a:t>
            </a:r>
            <a:r>
              <a:rPr lang="es-ES_tradnl" sz="2400" dirty="0" smtClean="0"/>
              <a:t>conversa mucho </a:t>
            </a:r>
            <a:r>
              <a:rPr lang="es-ES_tradnl" sz="2400" dirty="0"/>
              <a:t>y detiene sus tareas cuando es hora de irse a casa. En los laboratorios con "</a:t>
            </a:r>
            <a:r>
              <a:rPr lang="es-ES_tradnl" sz="2400" u="sng" dirty="0"/>
              <a:t>énfasis en las personas</a:t>
            </a:r>
            <a:r>
              <a:rPr lang="es-ES_tradnl" sz="2400" dirty="0"/>
              <a:t>", el laboratorio se detiene si algo significativo le sucede a uno de sus miembros.</a:t>
            </a:r>
          </a:p>
        </p:txBody>
      </p:sp>
    </p:spTree>
    <p:extLst>
      <p:ext uri="{BB962C8B-B14F-4D97-AF65-F5344CB8AC3E}">
        <p14:creationId xmlns:p14="http://schemas.microsoft.com/office/powerpoint/2010/main" val="14652704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6" name="Título 1"/>
          <p:cNvSpPr txBox="1">
            <a:spLocks/>
          </p:cNvSpPr>
          <p:nvPr/>
        </p:nvSpPr>
        <p:spPr>
          <a:xfrm>
            <a:off x="939339" y="438450"/>
            <a:ext cx="10490661" cy="120650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(4) ELEMENTOS CULTURALES</a:t>
            </a:r>
            <a:endParaRPr lang="en-US" sz="4000" dirty="0"/>
          </a:p>
        </p:txBody>
      </p:sp>
      <p:sp>
        <p:nvSpPr>
          <p:cNvPr id="5" name="Marcador de contenido 3"/>
          <p:cNvSpPr txBox="1">
            <a:spLocks/>
          </p:cNvSpPr>
          <p:nvPr/>
        </p:nvSpPr>
        <p:spPr>
          <a:xfrm>
            <a:off x="457200" y="1273629"/>
            <a:ext cx="11250386" cy="384440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El trabajo y los logros generalmente se valoran más en las culturas individualistas que en las colectivistas. En las </a:t>
            </a:r>
            <a:r>
              <a:rPr lang="es-ES_tradnl" sz="2400" dirty="0" smtClean="0"/>
              <a:t>culturas </a:t>
            </a:r>
            <a:r>
              <a:rPr lang="es-ES_tradnl" sz="2400" dirty="0"/>
              <a:t>colectivistas</a:t>
            </a:r>
            <a:r>
              <a:rPr lang="es-ES_tradnl" sz="2400" dirty="0" smtClean="0"/>
              <a:t>, </a:t>
            </a:r>
            <a:r>
              <a:rPr lang="es-ES_tradnl" sz="2400" dirty="0"/>
              <a:t>las relaciones sociales tienen prioridad, y cuando el trabajo interfiere con las relaciones es probable que no se </a:t>
            </a:r>
            <a:r>
              <a:rPr lang="es-ES_tradnl" sz="2400" dirty="0" smtClean="0"/>
              <a:t>haga.</a:t>
            </a:r>
          </a:p>
          <a:p>
            <a:pPr>
              <a:spcBef>
                <a:spcPts val="600"/>
              </a:spcBef>
              <a:spcAft>
                <a:spcPts val="600"/>
              </a:spcAft>
              <a:buClr>
                <a:schemeClr val="tx1"/>
              </a:buClr>
              <a:buFont typeface="Arial" charset="0"/>
              <a:buChar char="•"/>
            </a:pPr>
            <a:r>
              <a:rPr lang="es-ES_tradnl" sz="2400" dirty="0" smtClean="0"/>
              <a:t>El </a:t>
            </a:r>
            <a:r>
              <a:rPr lang="es-ES_tradnl" sz="2400" dirty="0"/>
              <a:t>énfasis en el </a:t>
            </a:r>
            <a:r>
              <a:rPr lang="es-ES_tradnl" sz="2400" u="sng" dirty="0" smtClean="0"/>
              <a:t>status</a:t>
            </a:r>
            <a:r>
              <a:rPr lang="es-ES_tradnl" sz="2400" dirty="0" smtClean="0"/>
              <a:t> </a:t>
            </a:r>
            <a:r>
              <a:rPr lang="es-ES_tradnl" sz="2400" dirty="0"/>
              <a:t>es evidente cuando se usan títulos, vestimenta formal o lenguaje formal. La participación es un componente importante si se les pide a las personas que contribuyan con sus ideas y discutan decisiones </a:t>
            </a:r>
            <a:r>
              <a:rPr lang="es-ES_tradnl" sz="2400" dirty="0" smtClean="0"/>
              <a:t>importantes.</a:t>
            </a:r>
          </a:p>
          <a:p>
            <a:pPr>
              <a:spcBef>
                <a:spcPts val="600"/>
              </a:spcBef>
              <a:spcAft>
                <a:spcPts val="600"/>
              </a:spcAft>
              <a:buClr>
                <a:schemeClr val="tx1"/>
              </a:buClr>
              <a:buFont typeface="Arial" charset="0"/>
              <a:buChar char="•"/>
            </a:pPr>
            <a:r>
              <a:rPr lang="es-ES_tradnl" sz="2400" dirty="0"/>
              <a:t>La tolerancia al desacuerdo se puede ver cuando hay una discusión franca y cuando los planes se evalúan críticamente sin importar de dónde provengan, ya sea de la alta dirección o de un investigador humilde. </a:t>
            </a:r>
            <a:endParaRPr lang="es-ES_tradnl" sz="2400" dirty="0" smtClean="0"/>
          </a:p>
          <a:p>
            <a:pPr>
              <a:spcBef>
                <a:spcPts val="600"/>
              </a:spcBef>
              <a:spcAft>
                <a:spcPts val="600"/>
              </a:spcAft>
              <a:buClr>
                <a:schemeClr val="tx1"/>
              </a:buClr>
              <a:buFont typeface="Arial" charset="0"/>
              <a:buChar char="•"/>
            </a:pPr>
            <a:r>
              <a:rPr lang="es-ES_tradnl" sz="2400" dirty="0" smtClean="0"/>
              <a:t>En </a:t>
            </a:r>
            <a:r>
              <a:rPr lang="es-ES_tradnl" sz="2400" dirty="0"/>
              <a:t>algunos laboratorios, </a:t>
            </a:r>
            <a:r>
              <a:rPr lang="es-ES_tradnl" sz="2400" dirty="0" smtClean="0"/>
              <a:t>recompensas</a:t>
            </a:r>
            <a:r>
              <a:rPr lang="es-ES_tradnl" sz="2400" dirty="0"/>
              <a:t>, reconocimientos y bonificaciones son frecuentes. </a:t>
            </a:r>
            <a:endParaRPr lang="es-ES_tradnl" sz="2400" dirty="0" smtClean="0"/>
          </a:p>
          <a:p>
            <a:pPr>
              <a:spcBef>
                <a:spcPts val="600"/>
              </a:spcBef>
              <a:spcAft>
                <a:spcPts val="600"/>
              </a:spcAft>
              <a:buClr>
                <a:schemeClr val="tx1"/>
              </a:buClr>
              <a:buFont typeface="Arial" charset="0"/>
              <a:buChar char="•"/>
            </a:pPr>
            <a:r>
              <a:rPr lang="es-ES_tradnl" sz="2400" dirty="0" smtClean="0"/>
              <a:t>Parece </a:t>
            </a:r>
            <a:r>
              <a:rPr lang="es-ES_tradnl" sz="2400" dirty="0"/>
              <a:t>obvio que estas cualidades, con la excepción del </a:t>
            </a:r>
            <a:r>
              <a:rPr lang="es-ES_tradnl" sz="2400" u="sng" dirty="0"/>
              <a:t>énfasis en el </a:t>
            </a:r>
            <a:r>
              <a:rPr lang="es-ES_tradnl" sz="2400" u="sng" dirty="0" smtClean="0"/>
              <a:t>status</a:t>
            </a:r>
            <a:r>
              <a:rPr lang="es-ES_tradnl" sz="2400" dirty="0" smtClean="0"/>
              <a:t>, </a:t>
            </a:r>
            <a:r>
              <a:rPr lang="es-ES_tradnl" sz="2400" dirty="0"/>
              <a:t>son deseables, pero ¿en qué medida está </a:t>
            </a:r>
            <a:r>
              <a:rPr lang="es-ES_tradnl" sz="2400" dirty="0" smtClean="0"/>
              <a:t>un </a:t>
            </a:r>
            <a:r>
              <a:rPr lang="es-ES_tradnl" sz="2400" dirty="0"/>
              <a:t>laboratorio en un punto óptimo </a:t>
            </a:r>
            <a:r>
              <a:rPr lang="es-ES_tradnl" sz="2400" dirty="0" smtClean="0"/>
              <a:t>considerando estas </a:t>
            </a:r>
            <a:r>
              <a:rPr lang="es-ES_tradnl" sz="2400" dirty="0"/>
              <a:t>dimensiones?</a:t>
            </a:r>
          </a:p>
        </p:txBody>
      </p:sp>
    </p:spTree>
    <p:extLst>
      <p:ext uri="{BB962C8B-B14F-4D97-AF65-F5344CB8AC3E}">
        <p14:creationId xmlns:p14="http://schemas.microsoft.com/office/powerpoint/2010/main" val="174875162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6" name="Título 1"/>
          <p:cNvSpPr txBox="1">
            <a:spLocks/>
          </p:cNvSpPr>
          <p:nvPr/>
        </p:nvSpPr>
        <p:spPr>
          <a:xfrm>
            <a:off x="939339" y="624850"/>
            <a:ext cx="10490661" cy="102009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EN CONCLUSI</a:t>
            </a:r>
            <a:r>
              <a:rPr lang="es-ES" sz="4000" dirty="0" smtClean="0"/>
              <a:t>ÓN</a:t>
            </a:r>
            <a:endParaRPr lang="en-US" sz="4000" dirty="0"/>
          </a:p>
        </p:txBody>
      </p:sp>
      <p:sp>
        <p:nvSpPr>
          <p:cNvPr id="5" name="Marcador de contenido 3"/>
          <p:cNvSpPr txBox="1">
            <a:spLocks/>
          </p:cNvSpPr>
          <p:nvPr/>
        </p:nvSpPr>
        <p:spPr>
          <a:xfrm>
            <a:off x="613800" y="1926770"/>
            <a:ext cx="10972800" cy="32402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medida en que los científicos consideran que algunas unidades de I + D dentro de una organización son un buen lugar para trabajar (es decir, su reputación interna) </a:t>
            </a:r>
            <a:r>
              <a:rPr lang="es-ES_tradnl" sz="2400" dirty="0" err="1" smtClean="0"/>
              <a:t>est</a:t>
            </a:r>
            <a:r>
              <a:rPr lang="es-ES" sz="2400" dirty="0" smtClean="0"/>
              <a:t>á relacionado con </a:t>
            </a:r>
            <a:r>
              <a:rPr lang="es-ES_tradnl" sz="2400" dirty="0" smtClean="0"/>
              <a:t>la </a:t>
            </a:r>
            <a:r>
              <a:rPr lang="es-ES_tradnl" sz="2400" dirty="0"/>
              <a:t>cultura de la unidad. </a:t>
            </a:r>
            <a:endParaRPr lang="es-ES_tradnl" sz="2400" dirty="0" smtClean="0"/>
          </a:p>
          <a:p>
            <a:pPr>
              <a:spcBef>
                <a:spcPts val="600"/>
              </a:spcBef>
              <a:spcAft>
                <a:spcPts val="600"/>
              </a:spcAft>
              <a:buClr>
                <a:schemeClr val="tx1"/>
              </a:buClr>
              <a:buFont typeface="Arial" charset="0"/>
              <a:buChar char="•"/>
            </a:pPr>
            <a:r>
              <a:rPr lang="es-ES_tradnl" sz="2400" dirty="0" smtClean="0"/>
              <a:t>Se </a:t>
            </a:r>
            <a:r>
              <a:rPr lang="es-ES_tradnl" sz="2400" dirty="0"/>
              <a:t>realizó un estudio de 10 organizaciones basadas en la ciencia que </a:t>
            </a:r>
            <a:r>
              <a:rPr lang="es-ES_tradnl" sz="2400" dirty="0" smtClean="0"/>
              <a:t>ten</a:t>
            </a:r>
            <a:r>
              <a:rPr lang="es-ES" sz="2400" dirty="0" err="1" smtClean="0"/>
              <a:t>ían</a:t>
            </a:r>
            <a:r>
              <a:rPr lang="es-ES" sz="2400" dirty="0" smtClean="0"/>
              <a:t> </a:t>
            </a:r>
            <a:r>
              <a:rPr lang="es-ES_tradnl" sz="2400" dirty="0" smtClean="0"/>
              <a:t>a </a:t>
            </a:r>
            <a:r>
              <a:rPr lang="es-ES_tradnl" sz="2400" dirty="0"/>
              <a:t>1500 científicos (Jones, 1994). Un clima de trabajo innovador y buenas condiciones de trabajo tuvieron la mayor correlación con una buena reputación interna. </a:t>
            </a:r>
            <a:endParaRPr lang="es-ES_tradnl" sz="2400" dirty="0" smtClean="0"/>
          </a:p>
          <a:p>
            <a:pPr>
              <a:spcBef>
                <a:spcPts val="600"/>
              </a:spcBef>
              <a:spcAft>
                <a:spcPts val="600"/>
              </a:spcAft>
              <a:buClr>
                <a:schemeClr val="tx1"/>
              </a:buClr>
              <a:buFont typeface="Arial" charset="0"/>
              <a:buChar char="•"/>
            </a:pPr>
            <a:r>
              <a:rPr lang="es-ES_tradnl" sz="2400" dirty="0" smtClean="0"/>
              <a:t>Por </a:t>
            </a:r>
            <a:r>
              <a:rPr lang="es-ES_tradnl" sz="2400" dirty="0"/>
              <a:t>lo tanto, para que las organizaciones de I + D sean eficaces, un administrador debe fomentar un clima de innovación y buenas condiciones de </a:t>
            </a:r>
            <a:r>
              <a:rPr lang="es-ES_tradnl" sz="2400" dirty="0" smtClean="0"/>
              <a:t>trabajo. </a:t>
            </a:r>
          </a:p>
        </p:txBody>
      </p:sp>
    </p:spTree>
    <p:extLst>
      <p:ext uri="{BB962C8B-B14F-4D97-AF65-F5344CB8AC3E}">
        <p14:creationId xmlns:p14="http://schemas.microsoft.com/office/powerpoint/2010/main" val="6311109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6" name="Título 1"/>
          <p:cNvSpPr txBox="1">
            <a:spLocks/>
          </p:cNvSpPr>
          <p:nvPr/>
        </p:nvSpPr>
        <p:spPr>
          <a:xfrm>
            <a:off x="939339" y="886108"/>
            <a:ext cx="10490661" cy="75884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EN CONCLUSI</a:t>
            </a:r>
            <a:r>
              <a:rPr lang="es-ES" sz="4000" dirty="0" smtClean="0"/>
              <a:t>ÓN</a:t>
            </a:r>
            <a:endParaRPr lang="en-US" sz="4000" dirty="0"/>
          </a:p>
        </p:txBody>
      </p:sp>
      <p:sp>
        <p:nvSpPr>
          <p:cNvPr id="5" name="Marcador de contenido 3"/>
          <p:cNvSpPr txBox="1">
            <a:spLocks/>
          </p:cNvSpPr>
          <p:nvPr/>
        </p:nvSpPr>
        <p:spPr>
          <a:xfrm>
            <a:off x="613800" y="2269671"/>
            <a:ext cx="10972800" cy="28810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En otros estudio (</a:t>
            </a:r>
            <a:r>
              <a:rPr lang="es-ES_tradnl" sz="2400" dirty="0" err="1" smtClean="0"/>
              <a:t>Jabri</a:t>
            </a:r>
            <a:r>
              <a:rPr lang="es-ES_tradnl" sz="2400" dirty="0" smtClean="0"/>
              <a:t>, 1992) se </a:t>
            </a:r>
            <a:r>
              <a:rPr lang="es-ES_tradnl" sz="2400" dirty="0"/>
              <a:t>encontró que los científicos que percibían que las tareas </a:t>
            </a:r>
            <a:r>
              <a:rPr lang="es-ES_tradnl" sz="2400" dirty="0" smtClean="0"/>
              <a:t>que les fueron asignadas </a:t>
            </a:r>
            <a:r>
              <a:rPr lang="es-ES_tradnl" sz="2400" dirty="0"/>
              <a:t>eran </a:t>
            </a:r>
            <a:r>
              <a:rPr lang="es-ES_tradnl" sz="2400" dirty="0" smtClean="0"/>
              <a:t>las apropiadas </a:t>
            </a:r>
            <a:r>
              <a:rPr lang="es-ES_tradnl" sz="2400" dirty="0"/>
              <a:t>colaboraron más con los miembros del equipo, hicieron un mayor esfuerzo en las tareas y mostraron más innovación en el trabajo. La satisfacción laboral y el desempeño se correlacionaron positivamente cuando la asignación de tareas se percibió como apropiada, pero la satisfacción y el desempeño no se relacionaron cuando las tareas se consideraron </a:t>
            </a:r>
            <a:r>
              <a:rPr lang="es-ES_tradnl" sz="2400" dirty="0" smtClean="0"/>
              <a:t>NO apropiadas.</a:t>
            </a:r>
            <a:endParaRPr lang="es-ES_tradnl" sz="2400" dirty="0"/>
          </a:p>
        </p:txBody>
      </p:sp>
    </p:spTree>
    <p:extLst>
      <p:ext uri="{BB962C8B-B14F-4D97-AF65-F5344CB8AC3E}">
        <p14:creationId xmlns:p14="http://schemas.microsoft.com/office/powerpoint/2010/main" val="147486911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56</a:t>
            </a:fld>
            <a:endParaRPr lang="en-US" sz="1600" dirty="0"/>
          </a:p>
        </p:txBody>
      </p:sp>
      <p:sp>
        <p:nvSpPr>
          <p:cNvPr id="6" name="Título 1"/>
          <p:cNvSpPr txBox="1">
            <a:spLocks/>
          </p:cNvSpPr>
          <p:nvPr/>
        </p:nvSpPr>
        <p:spPr>
          <a:xfrm>
            <a:off x="939339" y="620486"/>
            <a:ext cx="10490661" cy="102446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Discusión</a:t>
            </a:r>
            <a:endParaRPr lang="en-US" sz="4000" dirty="0"/>
          </a:p>
        </p:txBody>
      </p:sp>
      <p:sp>
        <p:nvSpPr>
          <p:cNvPr id="3" name="CuadroTexto 2"/>
          <p:cNvSpPr txBox="1"/>
          <p:nvPr/>
        </p:nvSpPr>
        <p:spPr>
          <a:xfrm>
            <a:off x="939339" y="1644950"/>
            <a:ext cx="10311046" cy="2677656"/>
          </a:xfrm>
          <a:prstGeom prst="rect">
            <a:avLst/>
          </a:prstGeom>
          <a:noFill/>
        </p:spPr>
        <p:txBody>
          <a:bodyPr wrap="square" rtlCol="0">
            <a:spAutoFit/>
          </a:bodyPr>
          <a:lstStyle/>
          <a:p>
            <a:r>
              <a:rPr lang="en-US" sz="2800" dirty="0"/>
              <a:t>¿</a:t>
            </a:r>
            <a:r>
              <a:rPr lang="en-US" sz="2800" dirty="0" err="1"/>
              <a:t>Qué</a:t>
            </a:r>
            <a:r>
              <a:rPr lang="en-US" sz="2800" dirty="0"/>
              <a:t> </a:t>
            </a:r>
            <a:r>
              <a:rPr lang="en-US" sz="2800" dirty="0" err="1"/>
              <a:t>es</a:t>
            </a:r>
            <a:r>
              <a:rPr lang="en-US" sz="2800" dirty="0"/>
              <a:t> la </a:t>
            </a:r>
            <a:r>
              <a:rPr lang="en-US" sz="2800" dirty="0" err="1"/>
              <a:t>cultura</a:t>
            </a:r>
            <a:r>
              <a:rPr lang="en-US" sz="2800" dirty="0"/>
              <a:t> </a:t>
            </a:r>
            <a:r>
              <a:rPr lang="en-US" sz="2800" dirty="0" err="1"/>
              <a:t>organizacional</a:t>
            </a:r>
            <a:r>
              <a:rPr lang="en-US" sz="2800" dirty="0"/>
              <a:t>? </a:t>
            </a:r>
            <a:endParaRPr lang="en-US" sz="2800" dirty="0" smtClean="0"/>
          </a:p>
          <a:p>
            <a:r>
              <a:rPr lang="en-US" sz="2800" dirty="0" smtClean="0"/>
              <a:t>¿</a:t>
            </a:r>
            <a:r>
              <a:rPr lang="en-US" sz="2800" dirty="0" err="1"/>
              <a:t>Cómo</a:t>
            </a:r>
            <a:r>
              <a:rPr lang="en-US" sz="2800" dirty="0"/>
              <a:t> se </a:t>
            </a:r>
            <a:r>
              <a:rPr lang="en-US" sz="2800" dirty="0" err="1"/>
              <a:t>puede</a:t>
            </a:r>
            <a:r>
              <a:rPr lang="en-US" sz="2800" dirty="0"/>
              <a:t> </a:t>
            </a:r>
            <a:r>
              <a:rPr lang="en-US" sz="2800" dirty="0" err="1"/>
              <a:t>desarrollar</a:t>
            </a:r>
            <a:r>
              <a:rPr lang="en-US" sz="2800" dirty="0"/>
              <a:t> </a:t>
            </a:r>
            <a:r>
              <a:rPr lang="en-US" sz="2800" dirty="0" err="1"/>
              <a:t>una</a:t>
            </a:r>
            <a:r>
              <a:rPr lang="en-US" sz="2800" dirty="0"/>
              <a:t> </a:t>
            </a:r>
            <a:r>
              <a:rPr lang="en-US" sz="2800" dirty="0" err="1"/>
              <a:t>cultura</a:t>
            </a:r>
            <a:r>
              <a:rPr lang="en-US" sz="2800" dirty="0"/>
              <a:t> </a:t>
            </a:r>
            <a:r>
              <a:rPr lang="en-US" sz="2800" dirty="0" err="1"/>
              <a:t>organizacional</a:t>
            </a:r>
            <a:r>
              <a:rPr lang="en-US" sz="2800" dirty="0"/>
              <a:t> </a:t>
            </a:r>
            <a:r>
              <a:rPr lang="en-US" sz="2800" dirty="0" err="1"/>
              <a:t>efectiva</a:t>
            </a:r>
            <a:r>
              <a:rPr lang="en-US" sz="2800" dirty="0"/>
              <a:t> para un </a:t>
            </a:r>
            <a:r>
              <a:rPr lang="en-US" sz="2800" dirty="0" err="1"/>
              <a:t>laboratorio</a:t>
            </a:r>
            <a:r>
              <a:rPr lang="en-US" sz="2800" dirty="0"/>
              <a:t> de I + D</a:t>
            </a:r>
            <a:r>
              <a:rPr lang="en-US" sz="2800" dirty="0" smtClean="0"/>
              <a:t>?</a:t>
            </a:r>
          </a:p>
          <a:p>
            <a:r>
              <a:rPr lang="en-US" sz="2800" dirty="0" smtClean="0"/>
              <a:t>¿A </a:t>
            </a:r>
            <a:r>
              <a:rPr lang="en-US" sz="2800" dirty="0" err="1" smtClean="0"/>
              <a:t>qu</a:t>
            </a:r>
            <a:r>
              <a:rPr lang="es-ES" sz="2800" dirty="0" smtClean="0"/>
              <a:t>é cultura organizacional estamos acostumbrados? Y qué pasa en mi empresa?</a:t>
            </a:r>
            <a:endParaRPr lang="en-US" sz="2800" dirty="0" smtClean="0"/>
          </a:p>
          <a:p>
            <a:endParaRPr lang="en-US" sz="2800" dirty="0"/>
          </a:p>
        </p:txBody>
      </p:sp>
      <p:sp>
        <p:nvSpPr>
          <p:cNvPr id="4" name="CuadroTexto 3"/>
          <p:cNvSpPr txBox="1"/>
          <p:nvPr/>
        </p:nvSpPr>
        <p:spPr>
          <a:xfrm>
            <a:off x="1077686" y="4147457"/>
            <a:ext cx="3524619" cy="523220"/>
          </a:xfrm>
          <a:prstGeom prst="rect">
            <a:avLst/>
          </a:prstGeom>
          <a:noFill/>
        </p:spPr>
        <p:txBody>
          <a:bodyPr wrap="none" rtlCol="0">
            <a:spAutoFit/>
          </a:bodyPr>
          <a:lstStyle/>
          <a:p>
            <a:r>
              <a:rPr lang="en-US" sz="2800" dirty="0" smtClean="0">
                <a:hlinkClick r:id="rId3"/>
              </a:rPr>
              <a:t>Ejemplo en Yahoo Labs</a:t>
            </a:r>
            <a:endParaRPr lang="en-US" sz="2800" dirty="0"/>
          </a:p>
        </p:txBody>
      </p:sp>
    </p:spTree>
    <p:extLst>
      <p:ext uri="{BB962C8B-B14F-4D97-AF65-F5344CB8AC3E}">
        <p14:creationId xmlns:p14="http://schemas.microsoft.com/office/powerpoint/2010/main" val="44434774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57</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649226771"/>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solidFill>
                            <a:srgbClr val="FF0000"/>
                          </a:solidFill>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01534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58</a:t>
            </a:fld>
            <a:endParaRPr lang="en-US" sz="1600" dirty="0"/>
          </a:p>
        </p:txBody>
      </p:sp>
      <p:sp>
        <p:nvSpPr>
          <p:cNvPr id="6" name="Título 1"/>
          <p:cNvSpPr txBox="1">
            <a:spLocks/>
          </p:cNvSpPr>
          <p:nvPr/>
        </p:nvSpPr>
        <p:spPr>
          <a:xfrm>
            <a:off x="770401" y="698268"/>
            <a:ext cx="10659600"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smtClean="0"/>
              <a:t>External Innovation</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800" b="1" dirty="0" smtClean="0"/>
              <a:t> Para la </a:t>
            </a:r>
            <a:r>
              <a:rPr lang="en-US" sz="2800" b="1" dirty="0" err="1" smtClean="0"/>
              <a:t>siguiente</a:t>
            </a:r>
            <a:r>
              <a:rPr lang="en-US" sz="2800" b="1" dirty="0" smtClean="0"/>
              <a:t> </a:t>
            </a:r>
            <a:r>
              <a:rPr lang="en-US" sz="2800" b="1" dirty="0" err="1" smtClean="0"/>
              <a:t>clase</a:t>
            </a:r>
            <a:r>
              <a:rPr lang="en-US" sz="2800" b="1" dirty="0" smtClean="0"/>
              <a:t>:</a:t>
            </a:r>
          </a:p>
          <a:p>
            <a:pPr>
              <a:spcBef>
                <a:spcPts val="600"/>
              </a:spcBef>
              <a:spcAft>
                <a:spcPts val="600"/>
              </a:spcAft>
              <a:buClr>
                <a:schemeClr val="tx1"/>
              </a:buClr>
              <a:buFont typeface="Arial" charset="0"/>
              <a:buChar char="•"/>
            </a:pPr>
            <a:endParaRPr lang="en-US" sz="2800" b="1" dirty="0" smtClean="0"/>
          </a:p>
          <a:p>
            <a:pPr>
              <a:spcBef>
                <a:spcPts val="600"/>
              </a:spcBef>
              <a:spcAft>
                <a:spcPts val="600"/>
              </a:spcAft>
              <a:buClr>
                <a:schemeClr val="tx1"/>
              </a:buClr>
              <a:buFont typeface="Arial" charset="0"/>
              <a:buChar char="•"/>
            </a:pPr>
            <a:r>
              <a:rPr lang="en-US" sz="2800" b="1" dirty="0"/>
              <a:t> </a:t>
            </a:r>
            <a:r>
              <a:rPr lang="en-US" sz="2800" dirty="0" err="1" smtClean="0"/>
              <a:t>Mirar</a:t>
            </a:r>
            <a:r>
              <a:rPr lang="en-US" sz="2800" dirty="0" smtClean="0"/>
              <a:t> </a:t>
            </a:r>
            <a:r>
              <a:rPr lang="en-US" sz="2800" dirty="0" err="1" smtClean="0"/>
              <a:t>esta</a:t>
            </a:r>
            <a:r>
              <a:rPr lang="en-US" sz="2800" dirty="0" smtClean="0"/>
              <a:t> TED Talk y en un par de p</a:t>
            </a:r>
            <a:r>
              <a:rPr lang="es-ES" sz="2800" dirty="0" err="1" smtClean="0"/>
              <a:t>árrafos</a:t>
            </a:r>
            <a:r>
              <a:rPr lang="es-ES" sz="2800" dirty="0" smtClean="0"/>
              <a:t> (para compartirlo en clase) escribir su opinión</a:t>
            </a:r>
          </a:p>
          <a:p>
            <a:pPr>
              <a:spcBef>
                <a:spcPts val="600"/>
              </a:spcBef>
              <a:spcAft>
                <a:spcPts val="600"/>
              </a:spcAft>
              <a:buClr>
                <a:schemeClr val="tx1"/>
              </a:buClr>
              <a:buFont typeface="Arial" charset="0"/>
              <a:buChar char="•"/>
            </a:pPr>
            <a:r>
              <a:rPr lang="es-ES" sz="2800" dirty="0">
                <a:hlinkClick r:id="rId3"/>
              </a:rPr>
              <a:t>https://www.youtube.com/watch?v=XC31N9KbOEs</a:t>
            </a:r>
            <a:endParaRPr lang="es-ES" sz="2800" b="1" dirty="0"/>
          </a:p>
          <a:p>
            <a:pPr>
              <a:spcBef>
                <a:spcPts val="600"/>
              </a:spcBef>
              <a:spcAft>
                <a:spcPts val="600"/>
              </a:spcAft>
              <a:buClr>
                <a:schemeClr val="tx1"/>
              </a:buClr>
              <a:buFont typeface="Arial" charset="0"/>
              <a:buChar char="•"/>
            </a:pPr>
            <a:endParaRPr lang="en-US" sz="2800" b="1" dirty="0"/>
          </a:p>
        </p:txBody>
      </p:sp>
    </p:spTree>
    <p:extLst>
      <p:ext uri="{BB962C8B-B14F-4D97-AF65-F5344CB8AC3E}">
        <p14:creationId xmlns:p14="http://schemas.microsoft.com/office/powerpoint/2010/main" val="181174369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Creación de una organización de I + D productiva y eficaz</a:t>
            </a:r>
          </a:p>
        </p:txBody>
      </p:sp>
    </p:spTree>
    <p:extLst>
      <p:ext uri="{BB962C8B-B14F-4D97-AF65-F5344CB8AC3E}">
        <p14:creationId xmlns:p14="http://schemas.microsoft.com/office/powerpoint/2010/main" val="1169667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660126949"/>
              </p:ext>
            </p:extLst>
          </p:nvPr>
        </p:nvGraphicFramePr>
        <p:xfrm>
          <a:off x="3159673" y="2699385"/>
          <a:ext cx="5310995" cy="2270760"/>
        </p:xfrm>
        <a:graphic>
          <a:graphicData uri="http://schemas.openxmlformats.org/drawingml/2006/table">
            <a:tbl>
              <a:tblPr/>
              <a:tblGrid>
                <a:gridCol w="2351307"/>
                <a:gridCol w="1512730"/>
                <a:gridCol w="1446958"/>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60</a:t>
            </a:fld>
            <a:endParaRPr lang="en-US" sz="1600" dirty="0"/>
          </a:p>
        </p:txBody>
      </p:sp>
      <p:sp>
        <p:nvSpPr>
          <p:cNvPr id="6" name="Título 1"/>
          <p:cNvSpPr txBox="1">
            <a:spLocks/>
          </p:cNvSpPr>
          <p:nvPr/>
        </p:nvSpPr>
        <p:spPr>
          <a:xfrm>
            <a:off x="939339" y="886108"/>
            <a:ext cx="10490661" cy="75884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Introducción</a:t>
            </a:r>
            <a:endParaRPr lang="en-US" sz="4000" dirty="0"/>
          </a:p>
        </p:txBody>
      </p:sp>
      <p:sp>
        <p:nvSpPr>
          <p:cNvPr id="5" name="Marcador de contenido 3"/>
          <p:cNvSpPr txBox="1">
            <a:spLocks/>
          </p:cNvSpPr>
          <p:nvPr/>
        </p:nvSpPr>
        <p:spPr>
          <a:xfrm>
            <a:off x="613800" y="2269671"/>
            <a:ext cx="10972800" cy="28810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a:t>
            </a:r>
            <a:r>
              <a:rPr lang="es-ES_tradnl" sz="2400" b="1" dirty="0"/>
              <a:t>productividad</a:t>
            </a:r>
            <a:r>
              <a:rPr lang="es-ES_tradnl" sz="2400" dirty="0"/>
              <a:t> de una operación industrial generalmente incluye la cantidad de su producción y su calidad. </a:t>
            </a:r>
            <a:endParaRPr lang="es-ES_tradnl" sz="2400" dirty="0" smtClean="0"/>
          </a:p>
          <a:p>
            <a:pPr>
              <a:spcBef>
                <a:spcPts val="600"/>
              </a:spcBef>
              <a:spcAft>
                <a:spcPts val="600"/>
              </a:spcAft>
              <a:buClr>
                <a:schemeClr val="tx1"/>
              </a:buClr>
              <a:buFont typeface="Arial" charset="0"/>
              <a:buChar char="•"/>
            </a:pPr>
            <a:r>
              <a:rPr lang="es-ES_tradnl" sz="2400" dirty="0" smtClean="0"/>
              <a:t>Sin </a:t>
            </a:r>
            <a:r>
              <a:rPr lang="es-ES_tradnl" sz="2400" dirty="0"/>
              <a:t>embargo, en una </a:t>
            </a:r>
            <a:r>
              <a:rPr lang="es-ES_tradnl" sz="2400" b="1" dirty="0"/>
              <a:t>organización de investigación y desarrollo</a:t>
            </a:r>
            <a:r>
              <a:rPr lang="es-ES_tradnl" sz="2400" dirty="0"/>
              <a:t>, muchas unidades de producción son de naturaleza intangible y subjetiva.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productividad también debe relacionarse con los objetivos y metas de la organización. En consecuencia, para enfocarse de manera integral en la productividad de I + D, se propone el concepto de "</a:t>
            </a:r>
            <a:r>
              <a:rPr lang="es-ES_tradnl" sz="2400" i="1" dirty="0"/>
              <a:t>efectividad de la organización</a:t>
            </a:r>
            <a:r>
              <a:rPr lang="es-ES_tradnl" sz="2400" dirty="0"/>
              <a:t>".</a:t>
            </a:r>
          </a:p>
        </p:txBody>
      </p:sp>
    </p:spTree>
    <p:extLst>
      <p:ext uri="{BB962C8B-B14F-4D97-AF65-F5344CB8AC3E}">
        <p14:creationId xmlns:p14="http://schemas.microsoft.com/office/powerpoint/2010/main" val="63978257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sp>
        <p:nvSpPr>
          <p:cNvPr id="6" name="Título 1"/>
          <p:cNvSpPr txBox="1">
            <a:spLocks/>
          </p:cNvSpPr>
          <p:nvPr/>
        </p:nvSpPr>
        <p:spPr>
          <a:xfrm>
            <a:off x="770401" y="718458"/>
            <a:ext cx="10659600" cy="92649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644949"/>
            <a:ext cx="10972800" cy="350573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efectividad de la organización es un vector que incluye productos cuantificables y no cuantificables y refleja la calidad y la relación de los productos con objetivos y metas generales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efectividad de la organización tiene una correspondencia de uno a uno con el concepto general de productividad, pero también incluye elementos que no siempre se incluyen en la productividad, por ejemplo, calidad y utilidad (es decir, relevancia para los objetivos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Usando </a:t>
            </a:r>
            <a:r>
              <a:rPr lang="es-ES_tradnl" sz="2400" dirty="0"/>
              <a:t>esta definición, si una organización es muy efectiva, es muy productiva, y si no es muy efectiva, entonces no es muy productiva. </a:t>
            </a:r>
            <a:endParaRPr lang="es-ES_tradnl" sz="2400" dirty="0" smtClean="0"/>
          </a:p>
          <a:p>
            <a:pPr>
              <a:spcBef>
                <a:spcPts val="600"/>
              </a:spcBef>
              <a:spcAft>
                <a:spcPts val="600"/>
              </a:spcAft>
              <a:buClr>
                <a:schemeClr val="tx1"/>
              </a:buClr>
              <a:buFont typeface="Arial" charset="0"/>
              <a:buChar char="•"/>
            </a:pPr>
            <a:r>
              <a:rPr lang="es-ES_tradnl" sz="2400" dirty="0" smtClean="0"/>
              <a:t>Una </a:t>
            </a:r>
            <a:r>
              <a:rPr lang="es-ES_tradnl" sz="2400" dirty="0"/>
              <a:t>organización no solo debe ser productiva, sino que debe ser viable durante un período de tiempo considerable. Esto a su vez requiere que los miembros estén satisfechos con la organización.</a:t>
            </a:r>
          </a:p>
        </p:txBody>
      </p:sp>
    </p:spTree>
    <p:extLst>
      <p:ext uri="{BB962C8B-B14F-4D97-AF65-F5344CB8AC3E}">
        <p14:creationId xmlns:p14="http://schemas.microsoft.com/office/powerpoint/2010/main" val="9271269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62</a:t>
            </a:fld>
            <a:endParaRPr lang="en-US" sz="1600" dirty="0"/>
          </a:p>
        </p:txBody>
      </p:sp>
      <p:sp>
        <p:nvSpPr>
          <p:cNvPr id="6" name="Título 1"/>
          <p:cNvSpPr txBox="1">
            <a:spLocks/>
          </p:cNvSpPr>
          <p:nvPr/>
        </p:nvSpPr>
        <p:spPr>
          <a:xfrm>
            <a:off x="770401" y="718457"/>
            <a:ext cx="4193485" cy="114299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912353"/>
            <a:ext cx="4595014" cy="350573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La efectividad puede ser determinada por una serie de criterios diferentes. La </a:t>
            </a:r>
            <a:r>
              <a:rPr lang="es-ES_tradnl" sz="2200" dirty="0" smtClean="0"/>
              <a:t>Tabla enumera </a:t>
            </a:r>
            <a:r>
              <a:rPr lang="es-ES_tradnl" sz="2200" dirty="0"/>
              <a:t>algunos criterios que pueden usarse; </a:t>
            </a:r>
            <a:r>
              <a:rPr lang="es-ES_tradnl" sz="2200" dirty="0" smtClean="0"/>
              <a:t>pueden existir otros. Hasta </a:t>
            </a:r>
            <a:r>
              <a:rPr lang="es-ES_tradnl" sz="2200" dirty="0"/>
              <a:t>cierto punto, el tipo de organización de I + D determinará los criterios. </a:t>
            </a:r>
            <a:endParaRPr lang="es-ES_tradnl" sz="2200" dirty="0" smtClean="0"/>
          </a:p>
          <a:p>
            <a:pPr>
              <a:spcBef>
                <a:spcPts val="600"/>
              </a:spcBef>
              <a:spcAft>
                <a:spcPts val="600"/>
              </a:spcAft>
              <a:buClr>
                <a:schemeClr val="tx1"/>
              </a:buClr>
              <a:buFont typeface="Arial" charset="0"/>
              <a:buChar char="•"/>
            </a:pPr>
            <a:r>
              <a:rPr lang="es-ES_tradnl" sz="2200" dirty="0" smtClean="0"/>
              <a:t>Los </a:t>
            </a:r>
            <a:r>
              <a:rPr lang="es-ES_tradnl" sz="2200" dirty="0"/>
              <a:t>criterios enumerados en la Tabla </a:t>
            </a:r>
            <a:r>
              <a:rPr lang="es-ES_tradnl" sz="2200" dirty="0" smtClean="0"/>
              <a:t>son </a:t>
            </a:r>
            <a:r>
              <a:rPr lang="es-ES_tradnl" sz="2200" dirty="0"/>
              <a:t>evidentes por sí mismos, pero se necesitan algunos comentarios sobre la congruencia de los objetivos individuales y organizacionales y el uso de las ganancias como criterio.</a:t>
            </a:r>
          </a:p>
        </p:txBody>
      </p:sp>
      <p:pic>
        <p:nvPicPr>
          <p:cNvPr id="3" name="Imagen 2"/>
          <p:cNvPicPr>
            <a:picLocks noChangeAspect="1"/>
          </p:cNvPicPr>
          <p:nvPr/>
        </p:nvPicPr>
        <p:blipFill>
          <a:blip r:embed="rId3"/>
          <a:stretch>
            <a:fillRect/>
          </a:stretch>
        </p:blipFill>
        <p:spPr>
          <a:xfrm>
            <a:off x="5208814" y="456293"/>
            <a:ext cx="6629400" cy="5651500"/>
          </a:xfrm>
          <a:prstGeom prst="rect">
            <a:avLst/>
          </a:prstGeom>
        </p:spPr>
      </p:pic>
    </p:spTree>
    <p:extLst>
      <p:ext uri="{BB962C8B-B14F-4D97-AF65-F5344CB8AC3E}">
        <p14:creationId xmlns:p14="http://schemas.microsoft.com/office/powerpoint/2010/main" val="435154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6" name="Título 1"/>
          <p:cNvSpPr txBox="1">
            <a:spLocks/>
          </p:cNvSpPr>
          <p:nvPr/>
        </p:nvSpPr>
        <p:spPr>
          <a:xfrm>
            <a:off x="770401" y="718458"/>
            <a:ext cx="10659600" cy="92649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effectiveness</a:t>
            </a:r>
          </a:p>
        </p:txBody>
      </p:sp>
      <p:sp>
        <p:nvSpPr>
          <p:cNvPr id="5" name="Marcador de contenido 3"/>
          <p:cNvSpPr txBox="1">
            <a:spLocks/>
          </p:cNvSpPr>
          <p:nvPr/>
        </p:nvSpPr>
        <p:spPr>
          <a:xfrm>
            <a:off x="613800" y="1644949"/>
            <a:ext cx="10972800" cy="424966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Primero, considere la congruencia de los objetivos individuales y organizacionales. </a:t>
            </a:r>
            <a:endParaRPr lang="es-ES_tradnl" sz="2400" dirty="0" smtClean="0"/>
          </a:p>
          <a:p>
            <a:pPr>
              <a:spcBef>
                <a:spcPts val="600"/>
              </a:spcBef>
              <a:spcAft>
                <a:spcPts val="600"/>
              </a:spcAft>
              <a:buClr>
                <a:schemeClr val="tx1"/>
              </a:buClr>
              <a:buFont typeface="Arial" charset="0"/>
              <a:buChar char="•"/>
            </a:pPr>
            <a:r>
              <a:rPr lang="es-ES_tradnl" sz="2400" dirty="0" smtClean="0"/>
              <a:t>Si </a:t>
            </a:r>
            <a:r>
              <a:rPr lang="es-ES_tradnl" sz="2400" dirty="0"/>
              <a:t>las actividades de la persona son bastante consistentes con las actividades y los objetivos de la organización, esto resultará en una mejor organización que en la que las personas intentan hacer "lo suyo" y no están realmente preocupadas por lo que sucede </a:t>
            </a:r>
            <a:r>
              <a:rPr lang="es-ES_tradnl" sz="2400" dirty="0" smtClean="0"/>
              <a:t>a la </a:t>
            </a:r>
            <a:r>
              <a:rPr lang="es-ES_tradnl" sz="2400" dirty="0"/>
              <a:t>organización. </a:t>
            </a:r>
            <a:endParaRPr lang="es-ES_tradnl" sz="2400" dirty="0" smtClean="0"/>
          </a:p>
          <a:p>
            <a:pPr>
              <a:spcBef>
                <a:spcPts val="600"/>
              </a:spcBef>
              <a:spcAft>
                <a:spcPts val="600"/>
              </a:spcAft>
              <a:buClr>
                <a:schemeClr val="tx1"/>
              </a:buClr>
              <a:buFont typeface="Arial" charset="0"/>
              <a:buChar char="•"/>
            </a:pPr>
            <a:r>
              <a:rPr lang="es-ES_tradnl" sz="2400" dirty="0" smtClean="0"/>
              <a:t>A </a:t>
            </a:r>
            <a:r>
              <a:rPr lang="es-ES_tradnl" sz="2400" dirty="0"/>
              <a:t>continuación, considere el beneficio. Para una organización orientada a la ganancia, los ingresos o ganancias pueden proporcionar una buena medida de su productividad o efectividad. Sin embargo, para una organización de investigación (o una organización sin fines de lucro), se necesitan otras medidas. Sin embargo, una buena manera de integrar los objetivos individuales y organizacionales es pagar algunas bonificaciones basadas en el rendimiento total de la organización.</a:t>
            </a:r>
          </a:p>
        </p:txBody>
      </p:sp>
    </p:spTree>
    <p:extLst>
      <p:ext uri="{BB962C8B-B14F-4D97-AF65-F5344CB8AC3E}">
        <p14:creationId xmlns:p14="http://schemas.microsoft.com/office/powerpoint/2010/main" val="19013022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64</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 - </a:t>
            </a:r>
            <a:r>
              <a:rPr lang="en-US" sz="4000" dirty="0" err="1" smtClean="0"/>
              <a:t>Ejemplo</a:t>
            </a:r>
            <a:endParaRPr lang="en-US" sz="4000"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International Business Machines </a:t>
            </a:r>
            <a:r>
              <a:rPr lang="es-ES_tradnl" sz="2200" dirty="0" err="1"/>
              <a:t>Corporation</a:t>
            </a:r>
            <a:r>
              <a:rPr lang="es-ES_tradnl" sz="2200" dirty="0"/>
              <a:t> (IBM) es considerado como un líder en su industria por una variedad de razones. De un total de 35,000 laboratorios de investigación en los Estados Unidos, IBM ha establecido "el estándar de oro para convertir la investigación en ganancias corporativas" (</a:t>
            </a:r>
            <a:r>
              <a:rPr lang="es-ES_tradnl" sz="2200" dirty="0" err="1"/>
              <a:t>Feder</a:t>
            </a:r>
            <a:r>
              <a:rPr lang="es-ES_tradnl" sz="2200" dirty="0"/>
              <a:t>, 2001). En el 2000, IBM </a:t>
            </a:r>
            <a:r>
              <a:rPr lang="es-ES_tradnl" sz="2200" dirty="0" err="1" smtClean="0"/>
              <a:t>present</a:t>
            </a:r>
            <a:r>
              <a:rPr lang="es-ES" sz="2200" dirty="0" err="1" smtClean="0"/>
              <a:t>ó</a:t>
            </a:r>
            <a:r>
              <a:rPr lang="es-ES" sz="2200" dirty="0" smtClean="0"/>
              <a:t> </a:t>
            </a:r>
            <a:r>
              <a:rPr lang="es-ES_tradnl" sz="2200" dirty="0" smtClean="0"/>
              <a:t>2.922 </a:t>
            </a:r>
            <a:r>
              <a:rPr lang="es-ES_tradnl" sz="2200" dirty="0"/>
              <a:t>patentes </a:t>
            </a:r>
            <a:r>
              <a:rPr lang="es-ES_tradnl" sz="2200" dirty="0" smtClean="0"/>
              <a:t>en Estados </a:t>
            </a:r>
            <a:r>
              <a:rPr lang="es-ES_tradnl" sz="2200" dirty="0"/>
              <a:t>Unidos, que era un 43 por ciento más que el segundo </a:t>
            </a:r>
            <a:r>
              <a:rPr lang="es-ES_tradnl" sz="2200" dirty="0" smtClean="0"/>
              <a:t>puesto, otorgado a Japón</a:t>
            </a:r>
            <a:r>
              <a:rPr lang="es-ES_tradnl" sz="2200" dirty="0"/>
              <a:t>. </a:t>
            </a:r>
            <a:endParaRPr lang="es-ES_tradnl" sz="2200" dirty="0" smtClean="0"/>
          </a:p>
          <a:p>
            <a:pPr>
              <a:spcBef>
                <a:spcPts val="600"/>
              </a:spcBef>
              <a:spcAft>
                <a:spcPts val="600"/>
              </a:spcAft>
              <a:buClr>
                <a:schemeClr val="tx1"/>
              </a:buClr>
              <a:buFont typeface="Arial" charset="0"/>
              <a:buChar char="•"/>
            </a:pPr>
            <a:r>
              <a:rPr lang="es-ES_tradnl" sz="2200" dirty="0" smtClean="0"/>
              <a:t>A </a:t>
            </a:r>
            <a:r>
              <a:rPr lang="es-ES_tradnl" sz="2200" dirty="0"/>
              <a:t>través de las licencias de patentes, han podido generar $ 1.7 mil millones en tarifas. John </a:t>
            </a:r>
            <a:r>
              <a:rPr lang="es-ES_tradnl" sz="2200" dirty="0" err="1"/>
              <a:t>Seely</a:t>
            </a:r>
            <a:r>
              <a:rPr lang="es-ES_tradnl" sz="2200" dirty="0"/>
              <a:t> Brown, el ex director del Centro de Investigación Palo Alto de Xerox, señaló que IBM es el centro de investigación en el que se comparan otras empresas. IBM invierte fuertemente en investigación y desarrollo, </a:t>
            </a:r>
            <a:r>
              <a:rPr lang="es-ES_tradnl" sz="2200" dirty="0" smtClean="0"/>
              <a:t>y proporciona </a:t>
            </a:r>
            <a:r>
              <a:rPr lang="es-ES_tradnl" sz="2200" dirty="0"/>
              <a:t>innovaciones de nuevos productos para mantenerse por delante de sus competidores. Ellos atribuyen su rentabilidad a la cultura corporativa, específicamente a través del programa de becarios. Ser un </a:t>
            </a:r>
            <a:r>
              <a:rPr lang="es-ES_tradnl" sz="2200" dirty="0" smtClean="0"/>
              <a:t>“becario o </a:t>
            </a:r>
            <a:r>
              <a:rPr lang="es-ES_tradnl" sz="2200" dirty="0" err="1" smtClean="0"/>
              <a:t>fellow</a:t>
            </a:r>
            <a:r>
              <a:rPr lang="es-ES_tradnl" sz="2200" dirty="0" smtClean="0"/>
              <a:t>” </a:t>
            </a:r>
            <a:r>
              <a:rPr lang="es-ES_tradnl" sz="2200" dirty="0"/>
              <a:t>es una posición prestigiosa dentro de la empresa y brinda bonos financieros y libertad para la investigación. </a:t>
            </a:r>
            <a:endParaRPr lang="es-ES_tradnl" sz="2200" dirty="0" smtClean="0"/>
          </a:p>
          <a:p>
            <a:pPr>
              <a:spcBef>
                <a:spcPts val="600"/>
              </a:spcBef>
              <a:spcAft>
                <a:spcPts val="600"/>
              </a:spcAft>
              <a:buClr>
                <a:schemeClr val="tx1"/>
              </a:buClr>
              <a:buFont typeface="Arial" charset="0"/>
              <a:buChar char="•"/>
            </a:pPr>
            <a:r>
              <a:rPr lang="es-ES_tradnl" sz="2200" dirty="0" smtClean="0"/>
              <a:t>IBM </a:t>
            </a:r>
            <a:r>
              <a:rPr lang="es-ES_tradnl" sz="2200" dirty="0"/>
              <a:t>también tiene un don para las relaciones públicas, ayudando a difundir su nombre y ser visto como un pionero tecnológico. La vinculación de las recompensas monetarias con la rentabilidad de la empresa también ha demostrado ser útil para motivar a los empleados.</a:t>
            </a:r>
          </a:p>
        </p:txBody>
      </p:sp>
    </p:spTree>
    <p:extLst>
      <p:ext uri="{BB962C8B-B14F-4D97-AF65-F5344CB8AC3E}">
        <p14:creationId xmlns:p14="http://schemas.microsoft.com/office/powerpoint/2010/main" val="163873511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65</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890792"/>
            <a:ext cx="10972800" cy="38405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 En resumen, las medidas de producción de la organización de I + D pueden ser subjetivas u objetivas, discretas o escalares, y cuantitativas o no cuantitativas, y también puede haber aspectos cualitativos asociados con ellas. </a:t>
            </a:r>
            <a:endParaRPr lang="es-ES_tradnl" sz="2200" dirty="0" smtClean="0"/>
          </a:p>
          <a:p>
            <a:pPr>
              <a:buClr>
                <a:schemeClr val="tx1"/>
              </a:buClr>
              <a:buFont typeface="Arial" charset="0"/>
              <a:buChar char="•"/>
            </a:pPr>
            <a:r>
              <a:rPr lang="es-ES_tradnl" sz="2200" dirty="0" smtClean="0"/>
              <a:t> También </a:t>
            </a:r>
            <a:r>
              <a:rPr lang="es-ES_tradnl" sz="2200" dirty="0"/>
              <a:t>se debe incluir la relación de las medidas de producción con los objetivos de la organización. Anthony y Young (2002) propusieron una interesante categorización de las medidas de producción en términos de resultados, proceso e indicadores sociales. </a:t>
            </a:r>
            <a:endParaRPr lang="es-ES_tradnl" sz="2200" dirty="0" smtClean="0"/>
          </a:p>
          <a:p>
            <a:pPr>
              <a:lnSpc>
                <a:spcPct val="100000"/>
              </a:lnSpc>
              <a:spcBef>
                <a:spcPts val="0"/>
              </a:spcBef>
              <a:spcAft>
                <a:spcPts val="0"/>
              </a:spcAft>
            </a:pPr>
            <a:r>
              <a:rPr lang="en-US" sz="2200" dirty="0" smtClean="0"/>
              <a:t> </a:t>
            </a:r>
            <a:r>
              <a:rPr lang="en-US" sz="1800" dirty="0" smtClean="0"/>
              <a:t>** Anthony</a:t>
            </a:r>
            <a:r>
              <a:rPr lang="en-US" sz="1800" dirty="0"/>
              <a:t>, R. N., and D. W. Young (2002). Management Control in Non-Profit </a:t>
            </a:r>
            <a:r>
              <a:rPr lang="en-US" sz="1800" dirty="0" smtClean="0"/>
              <a:t>Organizations, 7th </a:t>
            </a:r>
            <a:r>
              <a:rPr lang="en-US" sz="1800" dirty="0"/>
              <a:t>ed. McGraw Hill Higher Education.</a:t>
            </a:r>
            <a:endParaRPr lang="es-ES_tradnl" sz="1800" dirty="0"/>
          </a:p>
        </p:txBody>
      </p:sp>
    </p:spTree>
    <p:extLst>
      <p:ext uri="{BB962C8B-B14F-4D97-AF65-F5344CB8AC3E}">
        <p14:creationId xmlns:p14="http://schemas.microsoft.com/office/powerpoint/2010/main" val="8171434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66</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Diferentes organizaciones (gubernamentales, comerciales y educativas) ponderarán los criterios disponibles de manera diferente. Puede ser </a:t>
            </a:r>
            <a:r>
              <a:rPr lang="es-ES_tradnl" sz="2200" dirty="0" smtClean="0"/>
              <a:t>útil </a:t>
            </a:r>
            <a:r>
              <a:rPr lang="es-ES_tradnl" sz="2200" dirty="0"/>
              <a:t>para los equipos </a:t>
            </a:r>
            <a:r>
              <a:rPr lang="es-ES_tradnl" sz="2200" dirty="0" smtClean="0"/>
              <a:t>de </a:t>
            </a:r>
            <a:r>
              <a:rPr lang="es-ES_tradnl" sz="2200" dirty="0"/>
              <a:t>un laboratorio dedicar un tiempo a una discusión de cómo se deben ponderar los diversos criterios. </a:t>
            </a:r>
            <a:endParaRPr lang="es-ES_tradnl" sz="2200" dirty="0" smtClean="0"/>
          </a:p>
          <a:p>
            <a:pPr>
              <a:spcBef>
                <a:spcPts val="600"/>
              </a:spcBef>
              <a:spcAft>
                <a:spcPts val="600"/>
              </a:spcAft>
              <a:buClr>
                <a:schemeClr val="tx1"/>
              </a:buClr>
              <a:buFont typeface="Arial" charset="0"/>
              <a:buChar char="•"/>
            </a:pPr>
            <a:r>
              <a:rPr lang="es-ES_tradnl" sz="2200" dirty="0" smtClean="0"/>
              <a:t>Es </a:t>
            </a:r>
            <a:r>
              <a:rPr lang="es-ES_tradnl" sz="2200" dirty="0"/>
              <a:t>probable que un acuerdo sobre cómo hacerlo aumente la congruencia de los objetivos individuales y organizacionales, y </a:t>
            </a:r>
            <a:r>
              <a:rPr lang="es-ES_tradnl" sz="2200" dirty="0" smtClean="0"/>
              <a:t>reduzca </a:t>
            </a:r>
            <a:r>
              <a:rPr lang="es-ES_tradnl" sz="2200" dirty="0"/>
              <a:t>los conflictos de roles dentro de la organización. </a:t>
            </a:r>
            <a:endParaRPr lang="es-ES_tradnl" sz="2200" dirty="0" smtClean="0"/>
          </a:p>
          <a:p>
            <a:pPr>
              <a:spcBef>
                <a:spcPts val="600"/>
              </a:spcBef>
              <a:spcAft>
                <a:spcPts val="600"/>
              </a:spcAft>
              <a:buClr>
                <a:schemeClr val="tx1"/>
              </a:buClr>
              <a:buFont typeface="Arial" charset="0"/>
              <a:buChar char="•"/>
            </a:pPr>
            <a:r>
              <a:rPr lang="es-ES_tradnl" sz="2200" dirty="0" smtClean="0"/>
              <a:t>Por </a:t>
            </a:r>
            <a:r>
              <a:rPr lang="es-ES_tradnl" sz="2200" dirty="0"/>
              <a:t>supuesto, en la investigación pura, el criterio de publicación tiene una mayor ponderación, y en la investigación aplicada, el producto que se ha inventado o desarrollado es el producto clave que debe cumplir con ciertas especificaciones. Estas especificaciones pueden establecerse como criterios (por ejemplo, el producto debe costar menos de una cierta cantidad, debe pesar menos de una cierta cantidad, debe tener ciertas características de rendimiento, etc.). </a:t>
            </a:r>
            <a:endParaRPr lang="es-ES_tradnl" sz="2200" dirty="0" smtClean="0"/>
          </a:p>
          <a:p>
            <a:pPr>
              <a:spcBef>
                <a:spcPts val="600"/>
              </a:spcBef>
              <a:spcAft>
                <a:spcPts val="600"/>
              </a:spcAft>
              <a:buClr>
                <a:schemeClr val="tx1"/>
              </a:buClr>
              <a:buFont typeface="Arial" charset="0"/>
              <a:buChar char="•"/>
            </a:pPr>
            <a:r>
              <a:rPr lang="es-ES_tradnl" sz="2200" dirty="0" smtClean="0"/>
              <a:t>Las </a:t>
            </a:r>
            <a:r>
              <a:rPr lang="es-ES_tradnl" sz="2200" dirty="0"/>
              <a:t>sesiones dedicadas a la clarificación de objetivos y cómo los criterios específicos se utilizarán para determinar su cumplimiento por parte del individuo o la organización tomarán tiempo, pero serán de gran valor para crear un buen clima de cooperación </a:t>
            </a:r>
            <a:r>
              <a:rPr lang="es-ES_tradnl" sz="2200" dirty="0" smtClean="0"/>
              <a:t>en la </a:t>
            </a:r>
            <a:r>
              <a:rPr lang="es-ES_tradnl" sz="2200" dirty="0"/>
              <a:t>organización.</a:t>
            </a:r>
          </a:p>
        </p:txBody>
      </p:sp>
    </p:spTree>
    <p:extLst>
      <p:ext uri="{BB962C8B-B14F-4D97-AF65-F5344CB8AC3E}">
        <p14:creationId xmlns:p14="http://schemas.microsoft.com/office/powerpoint/2010/main" val="3543522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67</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200" dirty="0"/>
              <a:t>El criterio para evaluar la efectividad de una organización de I + D debe ser el registro de su éxito o fracaso en el cumplimiento de sus objetivos. </a:t>
            </a:r>
            <a:r>
              <a:rPr lang="es-ES_tradnl" sz="2200" dirty="0" smtClean="0"/>
              <a:t>Hay un </a:t>
            </a:r>
            <a:r>
              <a:rPr lang="es-ES_tradnl" sz="2200" dirty="0"/>
              <a:t>conjunto de preguntas que formarían una base para determinar la efectividad de la organización de I + D</a:t>
            </a:r>
            <a:r>
              <a:rPr lang="es-ES_tradnl" sz="2200" dirty="0" smtClean="0"/>
              <a:t>:</a:t>
            </a:r>
          </a:p>
          <a:p>
            <a:pPr lvl="1">
              <a:spcBef>
                <a:spcPts val="600"/>
              </a:spcBef>
              <a:spcAft>
                <a:spcPts val="600"/>
              </a:spcAft>
              <a:buClr>
                <a:schemeClr val="tx1"/>
              </a:buClr>
              <a:buFont typeface="Arial" charset="0"/>
              <a:buChar char="•"/>
            </a:pPr>
            <a:r>
              <a:rPr lang="es-ES_tradnl" sz="2200" dirty="0" smtClean="0"/>
              <a:t>¿</a:t>
            </a:r>
            <a:r>
              <a:rPr lang="es-ES_tradnl" sz="2200" dirty="0"/>
              <a:t>Se cumplen los </a:t>
            </a:r>
            <a:r>
              <a:rPr lang="es-ES_tradnl" sz="2200" dirty="0" smtClean="0"/>
              <a:t>con costos </a:t>
            </a:r>
            <a:r>
              <a:rPr lang="es-ES_tradnl" sz="2200" dirty="0"/>
              <a:t>del proyecto</a:t>
            </a:r>
            <a:r>
              <a:rPr lang="es-ES_tradnl" sz="2200" dirty="0" smtClean="0"/>
              <a:t>?</a:t>
            </a:r>
          </a:p>
          <a:p>
            <a:pPr lvl="1">
              <a:spcBef>
                <a:spcPts val="600"/>
              </a:spcBef>
              <a:spcAft>
                <a:spcPts val="600"/>
              </a:spcAft>
              <a:buClr>
                <a:schemeClr val="tx1"/>
              </a:buClr>
              <a:buFont typeface="Arial" charset="0"/>
              <a:buChar char="•"/>
            </a:pPr>
            <a:r>
              <a:rPr lang="es-ES_tradnl" sz="2200" dirty="0" smtClean="0"/>
              <a:t>¿</a:t>
            </a:r>
            <a:r>
              <a:rPr lang="es-ES_tradnl" sz="2200" dirty="0"/>
              <a:t>Se cumplen los horarios de los proyectos</a:t>
            </a:r>
            <a:r>
              <a:rPr lang="es-ES_tradnl" sz="2200" dirty="0" smtClean="0"/>
              <a:t>?</a:t>
            </a:r>
          </a:p>
          <a:p>
            <a:pPr lvl="1">
              <a:spcBef>
                <a:spcPts val="600"/>
              </a:spcBef>
              <a:spcAft>
                <a:spcPts val="600"/>
              </a:spcAft>
              <a:buClr>
                <a:schemeClr val="tx1"/>
              </a:buClr>
              <a:buFont typeface="Arial" charset="0"/>
              <a:buChar char="•"/>
            </a:pPr>
            <a:r>
              <a:rPr lang="es-ES_tradnl" sz="2200" dirty="0" smtClean="0"/>
              <a:t> </a:t>
            </a:r>
            <a:r>
              <a:rPr lang="es-ES_tradnl" sz="2200" dirty="0"/>
              <a:t>¿Se mantienen cronogramas que muestren tanto los costos estimados originales como los costos reales de los proyectos</a:t>
            </a:r>
            <a:r>
              <a:rPr lang="es-ES_tradnl" sz="2200" dirty="0" smtClean="0"/>
              <a:t>?</a:t>
            </a:r>
          </a:p>
          <a:p>
            <a:pPr lvl="1">
              <a:spcBef>
                <a:spcPts val="600"/>
              </a:spcBef>
              <a:spcAft>
                <a:spcPts val="600"/>
              </a:spcAft>
              <a:buClr>
                <a:schemeClr val="tx1"/>
              </a:buClr>
              <a:buFont typeface="Arial" charset="0"/>
              <a:buChar char="•"/>
            </a:pPr>
            <a:r>
              <a:rPr lang="es-ES_tradnl" sz="2200" dirty="0" smtClean="0"/>
              <a:t>¿</a:t>
            </a:r>
            <a:r>
              <a:rPr lang="es-ES_tradnl" sz="2200" dirty="0"/>
              <a:t>Se mantienen registros que muestren tanto el tiempo estimado de finalización como el tiempo real de finalización de los proyectos</a:t>
            </a:r>
            <a:r>
              <a:rPr lang="es-ES_tradnl" sz="2200" dirty="0" smtClean="0"/>
              <a:t>?</a:t>
            </a:r>
          </a:p>
          <a:p>
            <a:pPr lvl="1">
              <a:spcBef>
                <a:spcPts val="600"/>
              </a:spcBef>
              <a:spcAft>
                <a:spcPts val="600"/>
              </a:spcAft>
              <a:buClr>
                <a:schemeClr val="tx1"/>
              </a:buClr>
              <a:buFont typeface="Arial" charset="0"/>
              <a:buChar char="•"/>
            </a:pPr>
            <a:r>
              <a:rPr lang="es-ES_tradnl" sz="2200" dirty="0" smtClean="0"/>
              <a:t>¿</a:t>
            </a:r>
            <a:r>
              <a:rPr lang="es-ES_tradnl" sz="2200" dirty="0"/>
              <a:t>Hay una delineación clara entre los excesos y los aumentos de costos causados por cambios en el alcance de los proyectos u otras </a:t>
            </a:r>
            <a:r>
              <a:rPr lang="es-ES_tradnl" sz="2200" dirty="0" smtClean="0"/>
              <a:t>causas?</a:t>
            </a:r>
          </a:p>
          <a:p>
            <a:pPr lvl="1">
              <a:spcBef>
                <a:spcPts val="600"/>
              </a:spcBef>
              <a:spcAft>
                <a:spcPts val="600"/>
              </a:spcAft>
              <a:buClr>
                <a:schemeClr val="tx1"/>
              </a:buClr>
              <a:buFont typeface="Arial" charset="0"/>
              <a:buChar char="•"/>
            </a:pPr>
            <a:r>
              <a:rPr lang="es-ES_tradnl" sz="2200" dirty="0" smtClean="0"/>
              <a:t>¿</a:t>
            </a:r>
            <a:r>
              <a:rPr lang="es-ES_tradnl" sz="2200" dirty="0"/>
              <a:t>Hay consecuencias científicas significativas?</a:t>
            </a:r>
          </a:p>
        </p:txBody>
      </p:sp>
    </p:spTree>
    <p:extLst>
      <p:ext uri="{BB962C8B-B14F-4D97-AF65-F5344CB8AC3E}">
        <p14:creationId xmlns:p14="http://schemas.microsoft.com/office/powerpoint/2010/main" val="59379409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6" name="Título 1"/>
          <p:cNvSpPr txBox="1">
            <a:spLocks/>
          </p:cNvSpPr>
          <p:nvPr/>
        </p:nvSpPr>
        <p:spPr>
          <a:xfrm>
            <a:off x="770401" y="433953"/>
            <a:ext cx="10659600" cy="121099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582803" y="1317356"/>
            <a:ext cx="10972800" cy="442947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err="1"/>
              <a:t>Szakonyi</a:t>
            </a:r>
            <a:r>
              <a:rPr lang="es-ES_tradnl" sz="2400" dirty="0"/>
              <a:t> (1994) propone diez actividades de I + D y seis </a:t>
            </a:r>
            <a:r>
              <a:rPr lang="es-ES_tradnl" sz="2400" dirty="0" smtClean="0"/>
              <a:t>etapas operativas </a:t>
            </a:r>
            <a:r>
              <a:rPr lang="es-ES_tradnl" sz="2400" dirty="0"/>
              <a:t>para medir la efectividad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Las </a:t>
            </a:r>
            <a:r>
              <a:rPr lang="es-ES_tradnl" sz="2400" dirty="0"/>
              <a:t>actividades propuestas son las siguientes</a:t>
            </a:r>
            <a:r>
              <a:rPr lang="es-ES_tradnl" sz="2400" dirty="0" smtClean="0"/>
              <a:t>:</a:t>
            </a:r>
          </a:p>
          <a:p>
            <a:pPr marL="0" indent="0">
              <a:spcBef>
                <a:spcPts val="0"/>
              </a:spcBef>
              <a:spcAft>
                <a:spcPts val="300"/>
              </a:spcAft>
              <a:buClr>
                <a:schemeClr val="tx1"/>
              </a:buClr>
              <a:buNone/>
            </a:pPr>
            <a:r>
              <a:rPr lang="es-ES_tradnl" sz="2400" dirty="0" smtClean="0"/>
              <a:t>1</a:t>
            </a:r>
            <a:r>
              <a:rPr lang="es-ES_tradnl" sz="2400" dirty="0"/>
              <a:t>. Seleccionando I + </a:t>
            </a:r>
            <a:r>
              <a:rPr lang="es-ES_tradnl" sz="2400" dirty="0" smtClean="0"/>
              <a:t>D</a:t>
            </a:r>
          </a:p>
          <a:p>
            <a:pPr marL="0" indent="0">
              <a:spcBef>
                <a:spcPts val="0"/>
              </a:spcBef>
              <a:spcAft>
                <a:spcPts val="300"/>
              </a:spcAft>
              <a:buClr>
                <a:schemeClr val="tx1"/>
              </a:buClr>
              <a:buNone/>
            </a:pPr>
            <a:r>
              <a:rPr lang="es-ES_tradnl" sz="2400" dirty="0" smtClean="0"/>
              <a:t>2</a:t>
            </a:r>
            <a:r>
              <a:rPr lang="es-ES_tradnl" sz="2400" dirty="0"/>
              <a:t>. Planificación y gestión de proyectos</a:t>
            </a:r>
            <a:r>
              <a:rPr lang="es-ES_tradnl" sz="2400" dirty="0" smtClean="0"/>
              <a:t>.</a:t>
            </a:r>
          </a:p>
          <a:p>
            <a:pPr marL="0" indent="0">
              <a:spcBef>
                <a:spcPts val="0"/>
              </a:spcBef>
              <a:spcAft>
                <a:spcPts val="300"/>
              </a:spcAft>
              <a:buClr>
                <a:schemeClr val="tx1"/>
              </a:buClr>
              <a:buNone/>
            </a:pPr>
            <a:r>
              <a:rPr lang="es-ES_tradnl" sz="2400" dirty="0" smtClean="0"/>
              <a:t>3</a:t>
            </a:r>
            <a:r>
              <a:rPr lang="es-ES_tradnl" sz="2400" dirty="0"/>
              <a:t>. </a:t>
            </a:r>
            <a:r>
              <a:rPr lang="es-ES_tradnl" sz="2400" dirty="0" err="1" smtClean="0"/>
              <a:t>Generaci</a:t>
            </a:r>
            <a:r>
              <a:rPr lang="es-ES" sz="2400" dirty="0" err="1" smtClean="0"/>
              <a:t>ón</a:t>
            </a:r>
            <a:r>
              <a:rPr lang="es-ES" sz="2400" dirty="0" smtClean="0"/>
              <a:t> de</a:t>
            </a:r>
            <a:r>
              <a:rPr lang="es-ES_tradnl" sz="2400" dirty="0" smtClean="0"/>
              <a:t> </a:t>
            </a:r>
            <a:r>
              <a:rPr lang="es-ES_tradnl" sz="2400" dirty="0"/>
              <a:t>nuevas ideas de productos</a:t>
            </a:r>
            <a:r>
              <a:rPr lang="es-ES_tradnl" sz="2400" dirty="0" smtClean="0"/>
              <a:t>.</a:t>
            </a:r>
          </a:p>
          <a:p>
            <a:pPr marL="0" indent="0">
              <a:spcBef>
                <a:spcPts val="0"/>
              </a:spcBef>
              <a:spcAft>
                <a:spcPts val="300"/>
              </a:spcAft>
              <a:buClr>
                <a:schemeClr val="tx1"/>
              </a:buClr>
              <a:buNone/>
            </a:pPr>
            <a:r>
              <a:rPr lang="es-ES_tradnl" sz="2400" dirty="0" smtClean="0"/>
              <a:t>4</a:t>
            </a:r>
            <a:r>
              <a:rPr lang="es-ES_tradnl" sz="2400" dirty="0"/>
              <a:t>. </a:t>
            </a:r>
            <a:r>
              <a:rPr lang="es-ES_tradnl" sz="2400" dirty="0" smtClean="0"/>
              <a:t>Mantenimiento de </a:t>
            </a:r>
            <a:r>
              <a:rPr lang="es-ES_tradnl" sz="2400" dirty="0"/>
              <a:t>la calidad del proceso y métodos de I + D</a:t>
            </a:r>
            <a:r>
              <a:rPr lang="es-ES_tradnl" sz="2400" dirty="0" smtClean="0"/>
              <a:t>.</a:t>
            </a:r>
          </a:p>
          <a:p>
            <a:pPr marL="0" indent="0">
              <a:spcBef>
                <a:spcPts val="0"/>
              </a:spcBef>
              <a:spcAft>
                <a:spcPts val="300"/>
              </a:spcAft>
              <a:buClr>
                <a:schemeClr val="tx1"/>
              </a:buClr>
              <a:buNone/>
            </a:pPr>
            <a:r>
              <a:rPr lang="es-ES_tradnl" sz="2400" dirty="0" smtClean="0"/>
              <a:t>5</a:t>
            </a:r>
            <a:r>
              <a:rPr lang="es-ES_tradnl" sz="2400" dirty="0"/>
              <a:t>. </a:t>
            </a:r>
            <a:r>
              <a:rPr lang="es-ES_tradnl" sz="2400" dirty="0" err="1" smtClean="0"/>
              <a:t>Motivaci</a:t>
            </a:r>
            <a:r>
              <a:rPr lang="es-ES" sz="2400" dirty="0" err="1" smtClean="0"/>
              <a:t>ón</a:t>
            </a:r>
            <a:r>
              <a:rPr lang="es-ES_tradnl" sz="2400" dirty="0" smtClean="0"/>
              <a:t> </a:t>
            </a:r>
            <a:r>
              <a:rPr lang="es-ES_tradnl" sz="2400" dirty="0"/>
              <a:t>a la gente</a:t>
            </a:r>
            <a:r>
              <a:rPr lang="es-ES_tradnl" sz="2400" dirty="0" smtClean="0"/>
              <a:t>.</a:t>
            </a:r>
          </a:p>
          <a:p>
            <a:pPr marL="0" indent="0">
              <a:spcBef>
                <a:spcPts val="0"/>
              </a:spcBef>
              <a:spcAft>
                <a:spcPts val="300"/>
              </a:spcAft>
              <a:buClr>
                <a:schemeClr val="tx1"/>
              </a:buClr>
              <a:buNone/>
            </a:pPr>
            <a:r>
              <a:rPr lang="es-ES_tradnl" sz="2400" dirty="0" smtClean="0"/>
              <a:t>6</a:t>
            </a:r>
            <a:r>
              <a:rPr lang="es-ES_tradnl" sz="2400" dirty="0"/>
              <a:t>. Establecimiento de equipos interdisciplinarios</a:t>
            </a:r>
            <a:r>
              <a:rPr lang="es-ES_tradnl" sz="2400" dirty="0" smtClean="0"/>
              <a:t>.</a:t>
            </a:r>
          </a:p>
          <a:p>
            <a:pPr marL="0" indent="0">
              <a:spcBef>
                <a:spcPts val="0"/>
              </a:spcBef>
              <a:spcAft>
                <a:spcPts val="300"/>
              </a:spcAft>
              <a:buClr>
                <a:schemeClr val="tx1"/>
              </a:buClr>
              <a:buNone/>
            </a:pPr>
            <a:r>
              <a:rPr lang="es-ES_tradnl" sz="2400" dirty="0" smtClean="0"/>
              <a:t>7</a:t>
            </a:r>
            <a:r>
              <a:rPr lang="es-ES_tradnl" sz="2400" dirty="0"/>
              <a:t>. Coordinación de I + D y marketing</a:t>
            </a:r>
            <a:r>
              <a:rPr lang="es-ES_tradnl" sz="2400" dirty="0" smtClean="0"/>
              <a:t>.</a:t>
            </a:r>
          </a:p>
          <a:p>
            <a:pPr marL="0" indent="0">
              <a:spcBef>
                <a:spcPts val="0"/>
              </a:spcBef>
              <a:spcAft>
                <a:spcPts val="300"/>
              </a:spcAft>
              <a:buClr>
                <a:schemeClr val="tx1"/>
              </a:buClr>
              <a:buNone/>
            </a:pPr>
            <a:r>
              <a:rPr lang="es-ES_tradnl" sz="2400" dirty="0" smtClean="0"/>
              <a:t>8</a:t>
            </a:r>
            <a:r>
              <a:rPr lang="es-ES_tradnl" sz="2400" dirty="0"/>
              <a:t>. Transferencia de </a:t>
            </a:r>
            <a:r>
              <a:rPr lang="es-ES_tradnl" sz="2400" dirty="0" smtClean="0"/>
              <a:t>tecnología</a:t>
            </a:r>
          </a:p>
          <a:p>
            <a:pPr marL="0" indent="0">
              <a:spcBef>
                <a:spcPts val="0"/>
              </a:spcBef>
              <a:spcAft>
                <a:spcPts val="300"/>
              </a:spcAft>
              <a:buClr>
                <a:schemeClr val="tx1"/>
              </a:buClr>
              <a:buNone/>
            </a:pPr>
            <a:r>
              <a:rPr lang="es-ES_tradnl" sz="2400" dirty="0" smtClean="0"/>
              <a:t>9</a:t>
            </a:r>
            <a:r>
              <a:rPr lang="es-ES_tradnl" sz="2400" dirty="0"/>
              <a:t>. </a:t>
            </a:r>
            <a:r>
              <a:rPr lang="es-ES_tradnl" sz="2400" dirty="0" smtClean="0"/>
              <a:t>Fomento de </a:t>
            </a:r>
            <a:r>
              <a:rPr lang="es-ES_tradnl" sz="2400" dirty="0"/>
              <a:t>la colaboración entre I + D y finanzas, </a:t>
            </a:r>
            <a:r>
              <a:rPr lang="es-ES_tradnl" sz="2400" dirty="0" smtClean="0"/>
              <a:t>y</a:t>
            </a:r>
          </a:p>
          <a:p>
            <a:pPr marL="0" indent="0">
              <a:spcBef>
                <a:spcPts val="0"/>
              </a:spcBef>
              <a:spcAft>
                <a:spcPts val="300"/>
              </a:spcAft>
              <a:buClr>
                <a:schemeClr val="tx1"/>
              </a:buClr>
              <a:buNone/>
            </a:pPr>
            <a:r>
              <a:rPr lang="es-ES_tradnl" sz="2400" dirty="0" smtClean="0"/>
              <a:t>10</a:t>
            </a:r>
            <a:r>
              <a:rPr lang="es-ES_tradnl" sz="2400" dirty="0"/>
              <a:t>. Vinculación de la I + D a la planificación empresarial.</a:t>
            </a:r>
          </a:p>
        </p:txBody>
      </p:sp>
    </p:spTree>
    <p:extLst>
      <p:ext uri="{BB962C8B-B14F-4D97-AF65-F5344CB8AC3E}">
        <p14:creationId xmlns:p14="http://schemas.microsoft.com/office/powerpoint/2010/main" val="10609186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69</a:t>
            </a:fld>
            <a:endParaRPr lang="en-US" sz="1600" dirty="0"/>
          </a:p>
        </p:txBody>
      </p:sp>
      <p:sp>
        <p:nvSpPr>
          <p:cNvPr id="6" name="Título 1"/>
          <p:cNvSpPr txBox="1">
            <a:spLocks/>
          </p:cNvSpPr>
          <p:nvPr/>
        </p:nvSpPr>
        <p:spPr>
          <a:xfrm>
            <a:off x="770401" y="340963"/>
            <a:ext cx="10659600" cy="130398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301858"/>
            <a:ext cx="10972800" cy="44294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Estas actividades son evaluadas en términos de su </a:t>
            </a:r>
            <a:r>
              <a:rPr lang="es-ES_tradnl" sz="2400" dirty="0" smtClean="0"/>
              <a:t>etapa de </a:t>
            </a:r>
            <a:r>
              <a:rPr lang="es-ES_tradnl" sz="2400" dirty="0"/>
              <a:t>operación. </a:t>
            </a:r>
            <a:r>
              <a:rPr lang="es-ES_tradnl" sz="2400" dirty="0" smtClean="0"/>
              <a:t>Las </a:t>
            </a:r>
            <a:r>
              <a:rPr lang="es-ES_tradnl" sz="2400" dirty="0"/>
              <a:t>seis </a:t>
            </a:r>
            <a:r>
              <a:rPr lang="es-ES_tradnl" sz="2400" dirty="0" smtClean="0"/>
              <a:t>etapas propuestas </a:t>
            </a:r>
            <a:r>
              <a:rPr lang="es-ES_tradnl" sz="2400" dirty="0"/>
              <a:t>son </a:t>
            </a:r>
            <a:r>
              <a:rPr lang="es-ES_tradnl" sz="2400" dirty="0" smtClean="0"/>
              <a:t>las </a:t>
            </a:r>
            <a:r>
              <a:rPr lang="es-ES_tradnl" sz="2400" dirty="0"/>
              <a:t>siguientes</a:t>
            </a:r>
            <a:r>
              <a:rPr lang="es-ES_tradnl" sz="2400" dirty="0" smtClean="0"/>
              <a:t>:</a:t>
            </a:r>
          </a:p>
          <a:p>
            <a:pPr marL="0" indent="0">
              <a:spcBef>
                <a:spcPts val="200"/>
              </a:spcBef>
              <a:buClr>
                <a:schemeClr val="tx1"/>
              </a:buClr>
              <a:buNone/>
            </a:pPr>
            <a:r>
              <a:rPr lang="es-ES_tradnl" sz="2400" dirty="0" smtClean="0"/>
              <a:t>1</a:t>
            </a:r>
            <a:r>
              <a:rPr lang="es-ES_tradnl" sz="2400" dirty="0"/>
              <a:t>. El problema no está reconocido</a:t>
            </a:r>
            <a:r>
              <a:rPr lang="es-ES_tradnl" sz="2400" dirty="0" smtClean="0"/>
              <a:t>.</a:t>
            </a:r>
          </a:p>
          <a:p>
            <a:pPr marL="0" indent="0">
              <a:spcBef>
                <a:spcPts val="200"/>
              </a:spcBef>
              <a:buClr>
                <a:schemeClr val="tx1"/>
              </a:buClr>
              <a:buNone/>
            </a:pPr>
            <a:r>
              <a:rPr lang="es-ES_tradnl" sz="2400" dirty="0" smtClean="0"/>
              <a:t>2</a:t>
            </a:r>
            <a:r>
              <a:rPr lang="es-ES_tradnl" sz="2400" dirty="0"/>
              <a:t>. Se hacen esfuerzos iniciales para abordar el problema</a:t>
            </a:r>
            <a:r>
              <a:rPr lang="es-ES_tradnl" sz="2400" dirty="0" smtClean="0"/>
              <a:t>.</a:t>
            </a:r>
          </a:p>
          <a:p>
            <a:pPr marL="0" indent="0">
              <a:spcBef>
                <a:spcPts val="200"/>
              </a:spcBef>
              <a:buClr>
                <a:schemeClr val="tx1"/>
              </a:buClr>
              <a:buNone/>
            </a:pPr>
            <a:r>
              <a:rPr lang="es-ES_tradnl" sz="2400" dirty="0" smtClean="0"/>
              <a:t>3</a:t>
            </a:r>
            <a:r>
              <a:rPr lang="es-ES_tradnl" sz="2400" dirty="0"/>
              <a:t>. Las habilidades correctas están en su lugar</a:t>
            </a:r>
            <a:r>
              <a:rPr lang="es-ES_tradnl" sz="2400" dirty="0" smtClean="0"/>
              <a:t>.</a:t>
            </a:r>
          </a:p>
          <a:p>
            <a:pPr marL="0" indent="0">
              <a:spcBef>
                <a:spcPts val="200"/>
              </a:spcBef>
              <a:buClr>
                <a:schemeClr val="tx1"/>
              </a:buClr>
              <a:buNone/>
            </a:pPr>
            <a:r>
              <a:rPr lang="es-ES_tradnl" sz="2400" dirty="0" smtClean="0"/>
              <a:t>4</a:t>
            </a:r>
            <a:r>
              <a:rPr lang="es-ES_tradnl" sz="2400" dirty="0"/>
              <a:t>. Se utilizan métodos apropiados</a:t>
            </a:r>
            <a:r>
              <a:rPr lang="es-ES_tradnl" sz="2400" dirty="0" smtClean="0"/>
              <a:t>.</a:t>
            </a:r>
          </a:p>
          <a:p>
            <a:pPr marL="0" indent="0">
              <a:spcBef>
                <a:spcPts val="200"/>
              </a:spcBef>
              <a:buClr>
                <a:schemeClr val="tx1"/>
              </a:buClr>
              <a:buNone/>
            </a:pPr>
            <a:r>
              <a:rPr lang="es-ES_tradnl" sz="2400" dirty="0" smtClean="0"/>
              <a:t>5</a:t>
            </a:r>
            <a:r>
              <a:rPr lang="es-ES_tradnl" sz="2400" dirty="0"/>
              <a:t>. Se aclaran las responsabilidades</a:t>
            </a:r>
            <a:r>
              <a:rPr lang="es-ES_tradnl" sz="2400" dirty="0" smtClean="0"/>
              <a:t>.</a:t>
            </a:r>
          </a:p>
          <a:p>
            <a:pPr marL="0" indent="0">
              <a:spcBef>
                <a:spcPts val="200"/>
              </a:spcBef>
              <a:buClr>
                <a:schemeClr val="tx1"/>
              </a:buClr>
              <a:buNone/>
            </a:pPr>
            <a:r>
              <a:rPr lang="es-ES_tradnl" sz="2400" dirty="0" smtClean="0"/>
              <a:t>6</a:t>
            </a:r>
            <a:r>
              <a:rPr lang="es-ES_tradnl" sz="2400" dirty="0"/>
              <a:t>. La mejora continua está en marcha</a:t>
            </a:r>
            <a:r>
              <a:rPr lang="es-ES_tradnl" sz="2400" dirty="0" smtClean="0"/>
              <a:t>.</a:t>
            </a:r>
          </a:p>
          <a:p>
            <a:pPr marL="0" indent="0">
              <a:spcBef>
                <a:spcPts val="600"/>
              </a:spcBef>
              <a:spcAft>
                <a:spcPts val="600"/>
              </a:spcAft>
              <a:buClr>
                <a:schemeClr val="tx1"/>
              </a:buClr>
              <a:buNone/>
            </a:pPr>
            <a:endParaRPr lang="es-ES_tradnl" sz="800" dirty="0"/>
          </a:p>
          <a:p>
            <a:pPr marL="0" indent="0">
              <a:spcBef>
                <a:spcPts val="600"/>
              </a:spcBef>
              <a:spcAft>
                <a:spcPts val="600"/>
              </a:spcAft>
              <a:buClr>
                <a:schemeClr val="tx1"/>
              </a:buClr>
              <a:buNone/>
            </a:pPr>
            <a:r>
              <a:rPr lang="es-ES_tradnl" sz="2400" dirty="0"/>
              <a:t>Las actividades y los niveles de operación propuestos pueden modificarse para adaptarse a las necesidades de la organización. Este enfoque puede utilizarse como una herramienta de diagnóstico para identificar deficiencias y formas de mejorar la efectividad de la organización. </a:t>
            </a:r>
          </a:p>
        </p:txBody>
      </p:sp>
    </p:spTree>
    <p:extLst>
      <p:ext uri="{BB962C8B-B14F-4D97-AF65-F5344CB8AC3E}">
        <p14:creationId xmlns:p14="http://schemas.microsoft.com/office/powerpoint/2010/main" val="21128210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El lado </a:t>
            </a:r>
            <a:r>
              <a:rPr lang="es-ES" sz="4400" b="1" dirty="0" smtClean="0"/>
              <a:t>práctico</a:t>
            </a:r>
            <a:r>
              <a:rPr lang="es-ES" sz="4400" dirty="0" smtClean="0"/>
              <a:t> de la Investigación</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7</a:t>
            </a:fld>
            <a:endParaRPr lang="en-US" sz="1600" dirty="0"/>
          </a:p>
        </p:txBody>
      </p:sp>
      <p:sp>
        <p:nvSpPr>
          <p:cNvPr id="5" name="CuadroTexto 4"/>
          <p:cNvSpPr txBox="1"/>
          <p:nvPr/>
        </p:nvSpPr>
        <p:spPr>
          <a:xfrm>
            <a:off x="1130531" y="2477193"/>
            <a:ext cx="3458576" cy="1384995"/>
          </a:xfrm>
          <a:prstGeom prst="rect">
            <a:avLst/>
          </a:prstGeom>
          <a:noFill/>
        </p:spPr>
        <p:txBody>
          <a:bodyPr wrap="none" rtlCol="0">
            <a:spAutoFit/>
          </a:bodyPr>
          <a:lstStyle/>
          <a:p>
            <a:pPr marL="457200" indent="-457200">
              <a:buFontTx/>
              <a:buChar char="-"/>
            </a:pPr>
            <a:r>
              <a:rPr lang="en-US" sz="2800" dirty="0" smtClean="0"/>
              <a:t>SLR paper </a:t>
            </a:r>
          </a:p>
          <a:p>
            <a:pPr marL="457200" indent="-457200">
              <a:buFontTx/>
              <a:buChar char="-"/>
            </a:pPr>
            <a:r>
              <a:rPr lang="en-US" sz="2800" dirty="0" err="1"/>
              <a:t>M</a:t>
            </a:r>
            <a:r>
              <a:rPr lang="en-US" sz="2800" dirty="0" err="1" smtClean="0"/>
              <a:t>anejo</a:t>
            </a:r>
            <a:r>
              <a:rPr lang="en-US" sz="2800" dirty="0" smtClean="0"/>
              <a:t> de LATEX</a:t>
            </a:r>
          </a:p>
          <a:p>
            <a:pPr marL="457200" indent="-457200">
              <a:buFontTx/>
              <a:buChar char="-"/>
            </a:pPr>
            <a:r>
              <a:rPr lang="en-US" sz="2800" dirty="0" err="1" smtClean="0"/>
              <a:t>Otras</a:t>
            </a:r>
            <a:r>
              <a:rPr lang="en-US" sz="2800" dirty="0" smtClean="0"/>
              <a:t> </a:t>
            </a:r>
            <a:r>
              <a:rPr lang="en-US" sz="2800" dirty="0" err="1" smtClean="0"/>
              <a:t>herramientas</a:t>
            </a:r>
            <a:endParaRPr lang="en-US" sz="2800" dirty="0"/>
          </a:p>
        </p:txBody>
      </p:sp>
      <p:pic>
        <p:nvPicPr>
          <p:cNvPr id="7" name="Imagen 6"/>
          <p:cNvPicPr>
            <a:picLocks noChangeAspect="1"/>
          </p:cNvPicPr>
          <p:nvPr/>
        </p:nvPicPr>
        <p:blipFill>
          <a:blip r:embed="rId3"/>
          <a:stretch>
            <a:fillRect/>
          </a:stretch>
        </p:blipFill>
        <p:spPr>
          <a:xfrm>
            <a:off x="7237394" y="1949929"/>
            <a:ext cx="3975089" cy="4090518"/>
          </a:xfrm>
          <a:prstGeom prst="rect">
            <a:avLst/>
          </a:prstGeom>
        </p:spPr>
      </p:pic>
    </p:spTree>
    <p:extLst>
      <p:ext uri="{BB962C8B-B14F-4D97-AF65-F5344CB8AC3E}">
        <p14:creationId xmlns:p14="http://schemas.microsoft.com/office/powerpoint/2010/main" val="37191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smtClean="0"/>
              <a:t> Claramente</a:t>
            </a:r>
            <a:r>
              <a:rPr lang="es-ES_tradnl" sz="2400" dirty="0"/>
              <a:t>, hay varias formas de ver la efectividad de la organización. S</a:t>
            </a:r>
            <a:r>
              <a:rPr lang="es-ES_tradnl" sz="2400" dirty="0" smtClean="0"/>
              <a:t>e </a:t>
            </a:r>
            <a:r>
              <a:rPr lang="es-ES_tradnl" sz="2400" dirty="0"/>
              <a:t>propone la siguiente relación</a:t>
            </a:r>
            <a:r>
              <a:rPr lang="es-ES_tradnl" sz="2400" dirty="0" smtClean="0"/>
              <a:t>:</a:t>
            </a:r>
          </a:p>
          <a:p>
            <a:pPr>
              <a:spcBef>
                <a:spcPts val="600"/>
              </a:spcBef>
              <a:spcAft>
                <a:spcPts val="600"/>
              </a:spcAft>
              <a:buClr>
                <a:schemeClr val="tx1"/>
              </a:buClr>
              <a:buFont typeface="Arial" charset="0"/>
              <a:buChar char="•"/>
            </a:pPr>
            <a:endParaRPr lang="es-ES_tradnl" sz="2400" dirty="0"/>
          </a:p>
          <a:p>
            <a:pPr>
              <a:spcBef>
                <a:spcPts val="600"/>
              </a:spcBef>
              <a:spcAft>
                <a:spcPts val="600"/>
              </a:spcAft>
              <a:buClr>
                <a:schemeClr val="tx1"/>
              </a:buClr>
              <a:buFont typeface="Arial" charset="0"/>
              <a:buChar char="•"/>
            </a:pPr>
            <a:endParaRPr lang="es-ES_tradnl" sz="2400" dirty="0" smtClean="0"/>
          </a:p>
          <a:p>
            <a:pPr>
              <a:spcBef>
                <a:spcPts val="600"/>
              </a:spcBef>
              <a:spcAft>
                <a:spcPts val="600"/>
              </a:spcAft>
              <a:buClr>
                <a:schemeClr val="tx1"/>
              </a:buClr>
              <a:buFont typeface="Arial" charset="0"/>
              <a:buChar char="•"/>
            </a:pPr>
            <a:r>
              <a:rPr lang="es-ES_tradnl" sz="2800" b="1" dirty="0" smtClean="0"/>
              <a:t>Output </a:t>
            </a:r>
            <a:r>
              <a:rPr lang="es-ES_tradnl" sz="2800" b="1" dirty="0" err="1" smtClean="0"/>
              <a:t>Measures</a:t>
            </a:r>
            <a:endParaRPr lang="es-ES_tradnl" sz="2800" b="1" dirty="0" smtClean="0"/>
          </a:p>
          <a:p>
            <a:pPr>
              <a:spcBef>
                <a:spcPts val="600"/>
              </a:spcBef>
              <a:spcAft>
                <a:spcPts val="600"/>
              </a:spcAft>
              <a:buClr>
                <a:schemeClr val="tx1"/>
              </a:buClr>
              <a:buFont typeface="Arial" charset="0"/>
              <a:buChar char="•"/>
            </a:pPr>
            <a:r>
              <a:rPr lang="es-ES_tradnl" sz="2200" dirty="0" smtClean="0"/>
              <a:t>El output tiene </a:t>
            </a:r>
            <a:r>
              <a:rPr lang="es-ES_tradnl" sz="2200" dirty="0"/>
              <a:t>tres categorías: medidas de proceso, medidas de resultado e indicadores estratégicos. </a:t>
            </a:r>
            <a:endParaRPr lang="es-ES_tradnl" sz="2200" dirty="0" smtClean="0"/>
          </a:p>
          <a:p>
            <a:pPr>
              <a:spcBef>
                <a:spcPts val="600"/>
              </a:spcBef>
              <a:spcAft>
                <a:spcPts val="600"/>
              </a:spcAft>
              <a:buClr>
                <a:schemeClr val="tx1"/>
              </a:buClr>
              <a:buFont typeface="Arial" charset="0"/>
              <a:buChar char="•"/>
            </a:pPr>
            <a:r>
              <a:rPr lang="es-ES_tradnl" sz="2200" dirty="0" smtClean="0"/>
              <a:t>Se </a:t>
            </a:r>
            <a:r>
              <a:rPr lang="es-ES_tradnl" sz="2200" dirty="0"/>
              <a:t>puede asignar una medida cuantitativa o cualitativa cuando sea posible; y estas medidas, cuando corresponda, se relacionan con los objetivos de la organización. </a:t>
            </a:r>
            <a:endParaRPr lang="es-ES_tradnl" sz="2200" dirty="0" smtClean="0"/>
          </a:p>
          <a:p>
            <a:pPr>
              <a:spcBef>
                <a:spcPts val="600"/>
              </a:spcBef>
              <a:spcAft>
                <a:spcPts val="600"/>
              </a:spcAft>
              <a:buClr>
                <a:schemeClr val="tx1"/>
              </a:buClr>
              <a:buFont typeface="Arial" charset="0"/>
              <a:buChar char="•"/>
            </a:pPr>
            <a:r>
              <a:rPr lang="es-ES_tradnl" sz="2200" dirty="0" smtClean="0"/>
              <a:t>A </a:t>
            </a:r>
            <a:r>
              <a:rPr lang="es-ES_tradnl" sz="2200" dirty="0"/>
              <a:t>continuación se ofrece una descripción más detallada de las </a:t>
            </a:r>
            <a:r>
              <a:rPr lang="es-ES_tradnl" sz="2200" dirty="0" smtClean="0"/>
              <a:t>medidas propuestas. </a:t>
            </a:r>
            <a:endParaRPr lang="es-ES_tradnl" sz="2200" dirty="0"/>
          </a:p>
        </p:txBody>
      </p:sp>
      <p:pic>
        <p:nvPicPr>
          <p:cNvPr id="3" name="Imagen 2"/>
          <p:cNvPicPr>
            <a:picLocks noChangeAspect="1"/>
          </p:cNvPicPr>
          <p:nvPr/>
        </p:nvPicPr>
        <p:blipFill>
          <a:blip r:embed="rId3"/>
          <a:stretch>
            <a:fillRect/>
          </a:stretch>
        </p:blipFill>
        <p:spPr>
          <a:xfrm>
            <a:off x="2628249" y="2318540"/>
            <a:ext cx="6570641" cy="597331"/>
          </a:xfrm>
          <a:prstGeom prst="rect">
            <a:avLst/>
          </a:prstGeom>
        </p:spPr>
      </p:pic>
    </p:spTree>
    <p:extLst>
      <p:ext uri="{BB962C8B-B14F-4D97-AF65-F5344CB8AC3E}">
        <p14:creationId xmlns:p14="http://schemas.microsoft.com/office/powerpoint/2010/main" val="13473099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71</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Bef>
                <a:spcPts val="600"/>
              </a:spcBef>
              <a:spcAft>
                <a:spcPts val="600"/>
              </a:spcAft>
              <a:buClr>
                <a:schemeClr val="tx1"/>
              </a:buClr>
              <a:buFont typeface="Arial" charset="0"/>
              <a:buChar char="•"/>
            </a:pPr>
            <a:r>
              <a:rPr lang="es-ES_tradnl" sz="4000" b="1" dirty="0"/>
              <a:t>Output </a:t>
            </a:r>
            <a:r>
              <a:rPr lang="es-ES_tradnl" sz="4000" b="1" dirty="0" err="1"/>
              <a:t>Measures</a:t>
            </a:r>
            <a:endParaRPr lang="es-ES_tradnl" sz="4000" b="1"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600" i="1" dirty="0"/>
              <a:t>Medidas de </a:t>
            </a:r>
            <a:r>
              <a:rPr lang="es-ES_tradnl" sz="2600" i="1" dirty="0" smtClean="0"/>
              <a:t>proceso</a:t>
            </a:r>
          </a:p>
          <a:p>
            <a:pPr marL="0" indent="0">
              <a:spcBef>
                <a:spcPts val="600"/>
              </a:spcBef>
              <a:spcAft>
                <a:spcPts val="600"/>
              </a:spcAft>
              <a:buClr>
                <a:schemeClr val="tx1"/>
              </a:buClr>
              <a:buNone/>
            </a:pPr>
            <a:r>
              <a:rPr lang="es-ES_tradnl" sz="2400" dirty="0" smtClean="0"/>
              <a:t>Estas </a:t>
            </a:r>
            <a:r>
              <a:rPr lang="es-ES_tradnl" sz="2400" dirty="0"/>
              <a:t>medidas están orientadas a procesos y se relacionan con </a:t>
            </a:r>
            <a:r>
              <a:rPr lang="es-ES_tradnl" sz="2400" dirty="0" smtClean="0"/>
              <a:t>actividades llevadas </a:t>
            </a:r>
            <a:r>
              <a:rPr lang="es-ES_tradnl" sz="2400" dirty="0"/>
              <a:t>a cabo por una organización o su subunidad; también se relacionan con las actividades cotidianas a corto plazo de la organización. Algunos ejemplos en una organización de investigación pueden </a:t>
            </a:r>
            <a:r>
              <a:rPr lang="es-ES_tradnl" sz="2400" dirty="0" smtClean="0"/>
              <a:t>ser</a:t>
            </a:r>
          </a:p>
          <a:p>
            <a:pPr marL="292608" lvl="1" indent="0">
              <a:spcBef>
                <a:spcPts val="600"/>
              </a:spcBef>
              <a:spcAft>
                <a:spcPts val="600"/>
              </a:spcAft>
              <a:buClr>
                <a:schemeClr val="tx1"/>
              </a:buClr>
              <a:buNone/>
            </a:pPr>
            <a:r>
              <a:rPr lang="es-ES_tradnl" sz="2400" dirty="0" smtClean="0"/>
              <a:t>• </a:t>
            </a:r>
            <a:r>
              <a:rPr lang="es-ES_tradnl" sz="2400" dirty="0"/>
              <a:t>Número de veces que se brindó asistencia técnica a una unidad </a:t>
            </a:r>
            <a:r>
              <a:rPr lang="es-ES_tradnl" sz="2400" dirty="0" smtClean="0"/>
              <a:t>operativa</a:t>
            </a:r>
          </a:p>
          <a:p>
            <a:pPr marL="292608" lvl="1" indent="0">
              <a:spcBef>
                <a:spcPts val="600"/>
              </a:spcBef>
              <a:spcAft>
                <a:spcPts val="600"/>
              </a:spcAft>
              <a:buClr>
                <a:schemeClr val="tx1"/>
              </a:buClr>
              <a:buNone/>
            </a:pPr>
            <a:r>
              <a:rPr lang="es-ES_tradnl" sz="2400" dirty="0" smtClean="0"/>
              <a:t>• </a:t>
            </a:r>
            <a:r>
              <a:rPr lang="es-ES_tradnl" sz="2400" dirty="0"/>
              <a:t>Número de respuestas enviadas a consultas de unidades externas científicas o </a:t>
            </a:r>
            <a:r>
              <a:rPr lang="es-ES_tradnl" sz="2400" dirty="0" smtClean="0"/>
              <a:t>internas</a:t>
            </a:r>
          </a:p>
          <a:p>
            <a:pPr marL="292608" lvl="1" indent="0">
              <a:spcBef>
                <a:spcPts val="600"/>
              </a:spcBef>
              <a:spcAft>
                <a:spcPts val="600"/>
              </a:spcAft>
              <a:buClr>
                <a:schemeClr val="tx1"/>
              </a:buClr>
              <a:buNone/>
            </a:pPr>
            <a:r>
              <a:rPr lang="es-ES_tradnl" sz="2400" dirty="0" smtClean="0"/>
              <a:t>• </a:t>
            </a:r>
            <a:r>
              <a:rPr lang="es-ES_tradnl" sz="2400" dirty="0"/>
              <a:t>Número de visitantes a la </a:t>
            </a:r>
            <a:r>
              <a:rPr lang="es-ES_tradnl" sz="2400" dirty="0" smtClean="0"/>
              <a:t>organización</a:t>
            </a:r>
          </a:p>
          <a:p>
            <a:pPr marL="292608" lvl="1" indent="0">
              <a:spcBef>
                <a:spcPts val="600"/>
              </a:spcBef>
              <a:spcAft>
                <a:spcPts val="600"/>
              </a:spcAft>
              <a:buClr>
                <a:schemeClr val="tx1"/>
              </a:buClr>
              <a:buNone/>
            </a:pPr>
            <a:r>
              <a:rPr lang="es-ES_tradnl" sz="2400" dirty="0" smtClean="0"/>
              <a:t>• </a:t>
            </a:r>
            <a:r>
              <a:rPr lang="es-ES_tradnl" sz="2400" dirty="0"/>
              <a:t>Número de tipos de acciones administrativas </a:t>
            </a:r>
            <a:r>
              <a:rPr lang="es-ES_tradnl" sz="2400" dirty="0" smtClean="0"/>
              <a:t>manejadas</a:t>
            </a:r>
            <a:endParaRPr lang="es-ES_tradnl" sz="2400" dirty="0"/>
          </a:p>
        </p:txBody>
      </p:sp>
    </p:spTree>
    <p:extLst>
      <p:ext uri="{BB962C8B-B14F-4D97-AF65-F5344CB8AC3E}">
        <p14:creationId xmlns:p14="http://schemas.microsoft.com/office/powerpoint/2010/main" val="150415984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72</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Bef>
                <a:spcPts val="600"/>
              </a:spcBef>
              <a:spcAft>
                <a:spcPts val="600"/>
              </a:spcAft>
              <a:buClr>
                <a:schemeClr val="tx1"/>
              </a:buClr>
              <a:buFont typeface="Arial" charset="0"/>
              <a:buChar char="•"/>
            </a:pPr>
            <a:r>
              <a:rPr lang="es-ES_tradnl" sz="4000" b="1" dirty="0"/>
              <a:t>Output </a:t>
            </a:r>
            <a:r>
              <a:rPr lang="es-ES_tradnl" sz="4000" b="1" dirty="0" err="1"/>
              <a:t>Measures</a:t>
            </a:r>
            <a:endParaRPr lang="es-ES_tradnl" sz="4000" b="1"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600" i="1" dirty="0" smtClean="0"/>
              <a:t>Medidas </a:t>
            </a:r>
            <a:r>
              <a:rPr lang="es-ES_tradnl" sz="2600" i="1" dirty="0"/>
              <a:t>de </a:t>
            </a:r>
            <a:r>
              <a:rPr lang="es-ES_tradnl" sz="2400" dirty="0"/>
              <a:t>resultados</a:t>
            </a:r>
            <a:r>
              <a:rPr lang="es-ES_tradnl" sz="2400" dirty="0" smtClean="0"/>
              <a:t>.</a:t>
            </a:r>
          </a:p>
          <a:p>
            <a:pPr marL="0" indent="0">
              <a:spcBef>
                <a:spcPts val="600"/>
              </a:spcBef>
              <a:spcAft>
                <a:spcPts val="600"/>
              </a:spcAft>
              <a:buClr>
                <a:schemeClr val="tx1"/>
              </a:buClr>
              <a:buNone/>
            </a:pPr>
            <a:r>
              <a:rPr lang="es-ES_tradnl" sz="2400" dirty="0" smtClean="0"/>
              <a:t>Estos </a:t>
            </a:r>
            <a:r>
              <a:rPr lang="es-ES_tradnl" sz="2400" dirty="0"/>
              <a:t>serían productos tangibles y medibles expresados en términos de los objetivos y metas de una organización. Algunos ejemplos son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Número de informes técnicos publicados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Número de trabajos arbitrados publicados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Número de patentes generadas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Número de grandes innovaciones desarrolladas y adaptadas para la comercialización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Monto en dólares de las becas de investigación externa obtenidas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Retorno de la inversión en I + </a:t>
            </a:r>
            <a:r>
              <a:rPr lang="es-ES_tradnl" sz="2400" dirty="0" smtClean="0"/>
              <a:t>D</a:t>
            </a:r>
          </a:p>
        </p:txBody>
      </p:sp>
    </p:spTree>
    <p:extLst>
      <p:ext uri="{BB962C8B-B14F-4D97-AF65-F5344CB8AC3E}">
        <p14:creationId xmlns:p14="http://schemas.microsoft.com/office/powerpoint/2010/main" val="7964600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73</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Bef>
                <a:spcPts val="600"/>
              </a:spcBef>
              <a:spcAft>
                <a:spcPts val="600"/>
              </a:spcAft>
              <a:buClr>
                <a:schemeClr val="tx1"/>
              </a:buClr>
              <a:buFont typeface="Arial" charset="0"/>
              <a:buChar char="•"/>
            </a:pPr>
            <a:r>
              <a:rPr lang="es-ES_tradnl" sz="4000" b="1" dirty="0"/>
              <a:t>Output </a:t>
            </a:r>
            <a:r>
              <a:rPr lang="es-ES_tradnl" sz="4000" b="1" dirty="0" err="1"/>
              <a:t>Measures</a:t>
            </a:r>
            <a:endParaRPr lang="es-ES_tradnl" sz="4000" b="1" dirty="0"/>
          </a:p>
        </p:txBody>
      </p:sp>
      <p:sp>
        <p:nvSpPr>
          <p:cNvPr id="5" name="Marcador de contenido 3"/>
          <p:cNvSpPr txBox="1">
            <a:spLocks/>
          </p:cNvSpPr>
          <p:nvPr/>
        </p:nvSpPr>
        <p:spPr>
          <a:xfrm>
            <a:off x="613800" y="140425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600" i="1" dirty="0"/>
              <a:t>Indicadores estratégicos</a:t>
            </a:r>
            <a:r>
              <a:rPr lang="es-ES_tradnl" sz="2600" i="1" dirty="0" smtClean="0"/>
              <a:t>.</a:t>
            </a:r>
          </a:p>
          <a:p>
            <a:pPr marL="0" indent="0">
              <a:spcBef>
                <a:spcPts val="600"/>
              </a:spcBef>
              <a:spcAft>
                <a:spcPts val="600"/>
              </a:spcAft>
              <a:buClr>
                <a:schemeClr val="tx1"/>
              </a:buClr>
              <a:buNone/>
            </a:pPr>
            <a:r>
              <a:rPr lang="es-ES_tradnl" sz="2400" dirty="0" smtClean="0"/>
              <a:t>Estos </a:t>
            </a:r>
            <a:r>
              <a:rPr lang="es-ES_tradnl" sz="2400" dirty="0"/>
              <a:t>indicadores se centrarían en los aspectos a largo plazo y estratégicos de la organización. Ejemplos incluyen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Reputación de la organización de investigación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Capacidad de atraer científicos altamente cualificados</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El grado de satisfacción del cliente (organización patrocinadora) con el resultado de la </a:t>
            </a:r>
            <a:r>
              <a:rPr lang="es-ES_tradnl" sz="2400" dirty="0" smtClean="0"/>
              <a:t>investigación</a:t>
            </a:r>
          </a:p>
          <a:p>
            <a:pPr marL="0" indent="0">
              <a:spcBef>
                <a:spcPts val="600"/>
              </a:spcBef>
              <a:spcAft>
                <a:spcPts val="600"/>
              </a:spcAft>
              <a:buClr>
                <a:schemeClr val="tx1"/>
              </a:buClr>
              <a:buNone/>
            </a:pPr>
            <a:r>
              <a:rPr lang="es-ES_tradnl" sz="2400" dirty="0" smtClean="0"/>
              <a:t>• </a:t>
            </a:r>
            <a:r>
              <a:rPr lang="es-ES_tradnl" sz="2400" dirty="0"/>
              <a:t>Estabilidad de la financiación de la investigación</a:t>
            </a:r>
            <a:r>
              <a:rPr lang="es-ES_tradnl" sz="2400" dirty="0" smtClean="0"/>
              <a:t>.</a:t>
            </a:r>
          </a:p>
          <a:p>
            <a:pPr marL="0" indent="0">
              <a:spcBef>
                <a:spcPts val="600"/>
              </a:spcBef>
              <a:spcAft>
                <a:spcPts val="600"/>
              </a:spcAft>
              <a:buClr>
                <a:schemeClr val="tx1"/>
              </a:buClr>
              <a:buNone/>
            </a:pPr>
            <a:r>
              <a:rPr lang="es-ES_tradnl" sz="2400" dirty="0" smtClean="0"/>
              <a:t>• </a:t>
            </a:r>
            <a:r>
              <a:rPr lang="es-ES_tradnl" sz="2400" dirty="0"/>
              <a:t>Capacidad para atraer apoyo de investigación para nuevos proyectos de investigación de alto </a:t>
            </a:r>
            <a:r>
              <a:rPr lang="es-ES_tradnl" sz="2400" dirty="0" smtClean="0"/>
              <a:t>riesgo</a:t>
            </a:r>
          </a:p>
          <a:p>
            <a:pPr marL="0" indent="0">
              <a:spcBef>
                <a:spcPts val="600"/>
              </a:spcBef>
              <a:spcAft>
                <a:spcPts val="600"/>
              </a:spcAft>
              <a:buClr>
                <a:schemeClr val="tx1"/>
              </a:buClr>
              <a:buNone/>
            </a:pPr>
            <a:r>
              <a:rPr lang="es-ES_tradnl" sz="2400" dirty="0" smtClean="0"/>
              <a:t>• </a:t>
            </a:r>
            <a:r>
              <a:rPr lang="es-ES_tradnl" sz="2400" dirty="0"/>
              <a:t>Nivel de satisfacción laboral de los empleados.</a:t>
            </a:r>
          </a:p>
        </p:txBody>
      </p:sp>
    </p:spTree>
    <p:extLst>
      <p:ext uri="{BB962C8B-B14F-4D97-AF65-F5344CB8AC3E}">
        <p14:creationId xmlns:p14="http://schemas.microsoft.com/office/powerpoint/2010/main" val="120848415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Organization </a:t>
            </a:r>
            <a:r>
              <a:rPr lang="en-US" sz="4000" dirty="0" smtClean="0"/>
              <a:t>effectiveness</a:t>
            </a:r>
            <a:endParaRPr lang="en-US" sz="4000" dirty="0"/>
          </a:p>
        </p:txBody>
      </p:sp>
      <p:sp>
        <p:nvSpPr>
          <p:cNvPr id="5" name="Marcador de contenido 3"/>
          <p:cNvSpPr txBox="1">
            <a:spLocks/>
          </p:cNvSpPr>
          <p:nvPr/>
        </p:nvSpPr>
        <p:spPr>
          <a:xfrm>
            <a:off x="613800" y="1497248"/>
            <a:ext cx="10972800" cy="43270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Está claro que hay muchas maneras de evaluar la efectividad de una organización. Por lo tanto, cuando pensemos en una organización efectiva, deberíamos incluir todas las variables, ya que cualquiera de ellas es probable que esté sesgada o contaminada por factores externos. </a:t>
            </a:r>
            <a:endParaRPr lang="es-ES_tradnl" sz="2400" dirty="0" smtClean="0"/>
          </a:p>
          <a:p>
            <a:pPr>
              <a:spcBef>
                <a:spcPts val="600"/>
              </a:spcBef>
              <a:spcAft>
                <a:spcPts val="600"/>
              </a:spcAft>
              <a:buClr>
                <a:schemeClr val="tx1"/>
              </a:buClr>
              <a:buFont typeface="Arial" charset="0"/>
              <a:buChar char="•"/>
            </a:pPr>
            <a:r>
              <a:rPr lang="es-ES_tradnl" sz="2400" dirty="0" smtClean="0"/>
              <a:t>Cualquier </a:t>
            </a:r>
            <a:r>
              <a:rPr lang="es-ES_tradnl" sz="2400" dirty="0"/>
              <a:t>criterio podría estar sesgado debido a la forma en que se confunde con otras variables de las que no tenemos conocimiento, o porque la forma en que se mide puede no ser lo más precisa posible. </a:t>
            </a:r>
            <a:endParaRPr lang="es-ES_tradnl" sz="2400" dirty="0" smtClean="0"/>
          </a:p>
          <a:p>
            <a:pPr>
              <a:spcBef>
                <a:spcPts val="600"/>
              </a:spcBef>
              <a:spcAft>
                <a:spcPts val="600"/>
              </a:spcAft>
              <a:buClr>
                <a:schemeClr val="tx1"/>
              </a:buClr>
              <a:buFont typeface="Arial" charset="0"/>
              <a:buChar char="•"/>
            </a:pPr>
            <a:r>
              <a:rPr lang="es-ES_tradnl" sz="2400" dirty="0" smtClean="0"/>
              <a:t>Por </a:t>
            </a:r>
            <a:r>
              <a:rPr lang="es-ES_tradnl" sz="2400" dirty="0"/>
              <a:t>otro lado, si utilizamos muchos criterios y existe cierto grado de convergencia entre estos criterios, entonces estamos razonablemente seguros de que estamos tratando con un criterio general significativo (por ejemplo, la suma ponderada de los criterios mencionados anteriormente), que se puede utilizar como un medio para evaluar la efectividad de una organización.</a:t>
            </a:r>
            <a:endParaRPr lang="es-ES_tradnl" sz="2200" dirty="0"/>
          </a:p>
        </p:txBody>
      </p:sp>
    </p:spTree>
    <p:extLst>
      <p:ext uri="{BB962C8B-B14F-4D97-AF65-F5344CB8AC3E}">
        <p14:creationId xmlns:p14="http://schemas.microsoft.com/office/powerpoint/2010/main" val="923735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75</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¿QUIENES SON LOS INVENTORES E INNOVADORES?</a:t>
            </a:r>
          </a:p>
        </p:txBody>
      </p:sp>
      <p:sp>
        <p:nvSpPr>
          <p:cNvPr id="5" name="Marcador de contenido 3"/>
          <p:cNvSpPr txBox="1">
            <a:spLocks/>
          </p:cNvSpPr>
          <p:nvPr/>
        </p:nvSpPr>
        <p:spPr>
          <a:xfrm>
            <a:off x="613800" y="1906292"/>
            <a:ext cx="10972800" cy="382503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Las capacidades individuales, la disponibilidad de recursos para perseguir la investigación y el desarrollo, y el espíritu de una comunidad científica son relevantes para comprender a los inventores e innovadores y el entorno en el que es probable que creen e inventen</a:t>
            </a:r>
            <a:r>
              <a:rPr lang="es-ES_tradnl" sz="2400"/>
              <a:t>. </a:t>
            </a:r>
            <a:endParaRPr lang="es-ES_tradnl" sz="2400" smtClean="0"/>
          </a:p>
          <a:p>
            <a:pPr>
              <a:spcBef>
                <a:spcPts val="600"/>
              </a:spcBef>
              <a:spcAft>
                <a:spcPts val="600"/>
              </a:spcAft>
              <a:buClr>
                <a:schemeClr val="tx1"/>
              </a:buClr>
              <a:buFont typeface="Arial" charset="0"/>
              <a:buChar char="•"/>
            </a:pPr>
            <a:r>
              <a:rPr lang="es-ES_tradnl" sz="2400" dirty="0" smtClean="0"/>
              <a:t>Las </a:t>
            </a:r>
            <a:r>
              <a:rPr lang="es-ES_tradnl" sz="2400" dirty="0"/>
              <a:t>siguientes son algunas ideas relacionadas con la creatividad y las características de los inventores.</a:t>
            </a:r>
            <a:endParaRPr lang="es-ES_tradnl" sz="2200" dirty="0"/>
          </a:p>
        </p:txBody>
      </p:sp>
    </p:spTree>
    <p:extLst>
      <p:ext uri="{BB962C8B-B14F-4D97-AF65-F5344CB8AC3E}">
        <p14:creationId xmlns:p14="http://schemas.microsoft.com/office/powerpoint/2010/main" val="16114584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76</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937288"/>
            <a:ext cx="10972800" cy="379404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Inventar o innovar requiere creatividad. </a:t>
            </a:r>
            <a:endParaRPr lang="es-ES_tradnl" sz="2400" dirty="0" smtClean="0"/>
          </a:p>
          <a:p>
            <a:pPr>
              <a:spcBef>
                <a:spcPts val="600"/>
              </a:spcBef>
              <a:spcAft>
                <a:spcPts val="600"/>
              </a:spcAft>
              <a:buClr>
                <a:schemeClr val="tx1"/>
              </a:buClr>
              <a:buFont typeface="Arial" charset="0"/>
              <a:buChar char="•"/>
            </a:pPr>
            <a:r>
              <a:rPr lang="es-ES_tradnl" sz="2400" dirty="0" err="1" smtClean="0"/>
              <a:t>Barron</a:t>
            </a:r>
            <a:r>
              <a:rPr lang="es-ES_tradnl" sz="2400" dirty="0" smtClean="0"/>
              <a:t> </a:t>
            </a:r>
            <a:r>
              <a:rPr lang="es-ES_tradnl" sz="2400" dirty="0"/>
              <a:t>(1969) da una muy buena explicación de la creatividad, y analiza la mayoría de las pruebas disponibles que pretenden medir la creatividad. Estas pruebas no se centran específicamente en el personal de I + D; sin embargo; los atributos son aquellos que </a:t>
            </a:r>
            <a:r>
              <a:rPr lang="es-ES_tradnl" sz="2400" dirty="0" err="1"/>
              <a:t>Barron</a:t>
            </a:r>
            <a:r>
              <a:rPr lang="es-ES_tradnl" sz="2400" dirty="0"/>
              <a:t> y otros han descubierto en su investigación con personas creativas. </a:t>
            </a:r>
            <a:endParaRPr lang="es-ES_tradnl" sz="2400" dirty="0" smtClean="0"/>
          </a:p>
          <a:p>
            <a:pPr>
              <a:spcBef>
                <a:spcPts val="600"/>
              </a:spcBef>
              <a:spcAft>
                <a:spcPts val="600"/>
              </a:spcAft>
              <a:buClr>
                <a:schemeClr val="tx1"/>
              </a:buClr>
              <a:buFont typeface="Arial" charset="0"/>
              <a:buChar char="•"/>
            </a:pPr>
            <a:r>
              <a:rPr lang="es-ES_tradnl" sz="2400" dirty="0" smtClean="0"/>
              <a:t>Al </a:t>
            </a:r>
            <a:r>
              <a:rPr lang="es-ES_tradnl" sz="2400" dirty="0"/>
              <a:t>realizar el estudio, </a:t>
            </a:r>
            <a:r>
              <a:rPr lang="es-ES_tradnl" sz="2400" dirty="0" err="1"/>
              <a:t>Barron</a:t>
            </a:r>
            <a:r>
              <a:rPr lang="es-ES_tradnl" sz="2400" dirty="0"/>
              <a:t> y otros obtuvieron nominaciones de personas creativas de diferentes profesiones y estudiaron a estas personas. Encontraron una serie de atributos frecuentemente asociados con la </a:t>
            </a:r>
            <a:r>
              <a:rPr lang="es-ES_tradnl" sz="2400" dirty="0" smtClean="0"/>
              <a:t>creatividad. Los </a:t>
            </a:r>
            <a:r>
              <a:rPr lang="es-ES_tradnl" sz="2400" dirty="0"/>
              <a:t>atributos </a:t>
            </a:r>
            <a:r>
              <a:rPr lang="es-ES_tradnl" sz="2400" dirty="0" smtClean="0"/>
              <a:t> significativos </a:t>
            </a:r>
            <a:r>
              <a:rPr lang="es-ES_tradnl" sz="2400" dirty="0"/>
              <a:t>son:</a:t>
            </a:r>
          </a:p>
        </p:txBody>
      </p:sp>
    </p:spTree>
    <p:extLst>
      <p:ext uri="{BB962C8B-B14F-4D97-AF65-F5344CB8AC3E}">
        <p14:creationId xmlns:p14="http://schemas.microsoft.com/office/powerpoint/2010/main" val="124985176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77</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425844"/>
            <a:ext cx="10972800" cy="430548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smtClean="0"/>
              <a:t> Fluidez </a:t>
            </a:r>
            <a:r>
              <a:rPr lang="es-ES_tradnl" sz="2400" dirty="0"/>
              <a:t>conceptual (es decir, poder expresar bien las ideas y reformular las ideas a medida que se avanza</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capacidad de producir un gran número de ideas rápidamente</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capacidad de generar ideas originales e inusuales</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capacidad de separar la fuente (quién lo dijo) del contenido (lo que se dijo) en la evaluación de la información</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habilidad de sobresalir y ser un poco desviado de los demás</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Interés por el problema que uno enfrenta</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Perseverancia en los siguientes problemas dondequiera que lleven</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La voluntad de pasar tiempo analizando y explorando</a:t>
            </a:r>
            <a:r>
              <a:rPr lang="es-ES_tradnl" sz="2400" dirty="0" smtClean="0"/>
              <a:t>.</a:t>
            </a:r>
          </a:p>
          <a:p>
            <a:pPr marL="0" indent="0">
              <a:spcBef>
                <a:spcPts val="300"/>
              </a:spcBef>
              <a:spcAft>
                <a:spcPts val="300"/>
              </a:spcAft>
              <a:buClr>
                <a:schemeClr val="tx1"/>
              </a:buClr>
              <a:buNone/>
            </a:pPr>
            <a:r>
              <a:rPr lang="es-ES_tradnl" sz="2400" dirty="0" smtClean="0"/>
              <a:t>• </a:t>
            </a:r>
            <a:r>
              <a:rPr lang="es-ES_tradnl" sz="2400" dirty="0"/>
              <a:t>Valorar genuinamente los asuntos intelectuales y cognitivos.</a:t>
            </a:r>
          </a:p>
        </p:txBody>
      </p:sp>
    </p:spTree>
    <p:extLst>
      <p:ext uri="{BB962C8B-B14F-4D97-AF65-F5344CB8AC3E}">
        <p14:creationId xmlns:p14="http://schemas.microsoft.com/office/powerpoint/2010/main" val="229433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78</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425844"/>
            <a:ext cx="10972800" cy="430548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investigación sobre creatividad (</a:t>
            </a:r>
            <a:r>
              <a:rPr lang="es-ES_tradnl" sz="2400" dirty="0" err="1"/>
              <a:t>Freiberg</a:t>
            </a:r>
            <a:r>
              <a:rPr lang="es-ES_tradnl" sz="2400" dirty="0"/>
              <a:t>, 1995) indica que los científicos más creativos son aquellos que tuvieron mentores creativos. </a:t>
            </a:r>
            <a:endParaRPr lang="es-ES_tradnl" sz="2400" dirty="0" smtClean="0"/>
          </a:p>
          <a:p>
            <a:pPr>
              <a:spcBef>
                <a:spcPts val="300"/>
              </a:spcBef>
              <a:spcAft>
                <a:spcPts val="300"/>
              </a:spcAft>
              <a:buClr>
                <a:schemeClr val="tx1"/>
              </a:buClr>
              <a:buFont typeface="Arial" charset="0"/>
              <a:buChar char="•"/>
            </a:pPr>
            <a:r>
              <a:rPr lang="es-ES_tradnl" sz="2400" dirty="0" smtClean="0"/>
              <a:t>Por </a:t>
            </a:r>
            <a:r>
              <a:rPr lang="es-ES_tradnl" sz="2400" dirty="0"/>
              <a:t>ejemplo, la mayoría de los ganadores del Premio Nobel han estudiado con los ganadores anteriores o han tenido personas a su alrededor que los inspiraron. La inteligencia nativa es importante, pero debe coincidir con el mundo social del científico</a:t>
            </a:r>
            <a:r>
              <a:rPr lang="es-ES_tradnl" sz="2400" dirty="0" smtClean="0"/>
              <a:t>.</a:t>
            </a:r>
          </a:p>
          <a:p>
            <a:pPr>
              <a:spcBef>
                <a:spcPts val="300"/>
              </a:spcBef>
              <a:spcAft>
                <a:spcPts val="300"/>
              </a:spcAft>
              <a:buClr>
                <a:schemeClr val="tx1"/>
              </a:buClr>
              <a:buFont typeface="Arial" charset="0"/>
              <a:buChar char="•"/>
            </a:pPr>
            <a:r>
              <a:rPr lang="es-ES_tradnl" sz="2400" dirty="0" smtClean="0"/>
              <a:t>Los </a:t>
            </a:r>
            <a:r>
              <a:rPr lang="es-ES_tradnl" sz="2400" dirty="0"/>
              <a:t>psicólogos sostienen que cuanto mayor es el grupo de talentos de los que proviene una persona, mayor es la inteligencia. Por lo tanto, podemos esperar que las personas más inteligentes se encuentren en China (1.300 millones de habitantes) e India (con 1.100 millones). Pero estos países tienen relativamente pocos ganadores del Premio Nobel porque el entorno social no es óptimo. </a:t>
            </a:r>
            <a:endParaRPr lang="es-ES_tradnl" sz="2400" dirty="0" smtClean="0"/>
          </a:p>
          <a:p>
            <a:pPr>
              <a:spcBef>
                <a:spcPts val="300"/>
              </a:spcBef>
              <a:spcAft>
                <a:spcPts val="300"/>
              </a:spcAft>
              <a:buClr>
                <a:schemeClr val="tx1"/>
              </a:buClr>
              <a:buFont typeface="Arial" charset="0"/>
              <a:buChar char="•"/>
            </a:pPr>
            <a:r>
              <a:rPr lang="es-ES_tradnl" sz="2400" dirty="0" smtClean="0"/>
              <a:t>Para </a:t>
            </a:r>
            <a:r>
              <a:rPr lang="es-ES_tradnl" sz="2400" dirty="0"/>
              <a:t>ser creativo, uno debe estar rodeado de personas creativas.</a:t>
            </a:r>
          </a:p>
        </p:txBody>
      </p:sp>
    </p:spTree>
    <p:extLst>
      <p:ext uri="{BB962C8B-B14F-4D97-AF65-F5344CB8AC3E}">
        <p14:creationId xmlns:p14="http://schemas.microsoft.com/office/powerpoint/2010/main" val="20993210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79</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Un estudio de creatividad en los laboratorios de biología molecular encontró que la interacción social era un factor importante. El psicólogo Kevin </a:t>
            </a:r>
            <a:r>
              <a:rPr lang="es-ES_tradnl" sz="2400" dirty="0" err="1"/>
              <a:t>Dunbar</a:t>
            </a:r>
            <a:r>
              <a:rPr lang="es-ES_tradnl" sz="2400" dirty="0"/>
              <a:t>, que realizó ese estudio, lo expresó de esta manera: "Una persona puede proporcionar una premisa, otra puede proporcionar otra premisa y la tercera persona podría sacar una conclusión de las dos premisas" (</a:t>
            </a:r>
            <a:r>
              <a:rPr lang="es-ES_tradnl" sz="2400" dirty="0" err="1"/>
              <a:t>Freiberg</a:t>
            </a:r>
            <a:r>
              <a:rPr lang="es-ES_tradnl" sz="2400" dirty="0"/>
              <a:t>, 1995, p. 21) . </a:t>
            </a:r>
            <a:endParaRPr lang="es-ES_tradnl" sz="2400" dirty="0" smtClean="0"/>
          </a:p>
          <a:p>
            <a:pPr>
              <a:spcBef>
                <a:spcPts val="300"/>
              </a:spcBef>
              <a:spcAft>
                <a:spcPts val="300"/>
              </a:spcAft>
              <a:buClr>
                <a:schemeClr val="tx1"/>
              </a:buClr>
              <a:buFont typeface="Arial" charset="0"/>
              <a:buChar char="•"/>
            </a:pPr>
            <a:r>
              <a:rPr lang="es-ES_tradnl" sz="2400" dirty="0" smtClean="0"/>
              <a:t>Un </a:t>
            </a:r>
            <a:r>
              <a:rPr lang="es-ES_tradnl" sz="2400" dirty="0"/>
              <a:t>factor adicional fue la medida en que las personas en el laboratorio usaban analogías y metáforas. Los laboratorios que usan mucho estos </a:t>
            </a:r>
            <a:r>
              <a:rPr lang="es-ES_tradnl" sz="2400" dirty="0" smtClean="0"/>
              <a:t>recursos tienen </a:t>
            </a:r>
            <a:r>
              <a:rPr lang="es-ES_tradnl" sz="2400" dirty="0"/>
              <a:t>los científicos más creativos. </a:t>
            </a:r>
            <a:endParaRPr lang="es-ES_tradnl" sz="2400" dirty="0" smtClean="0"/>
          </a:p>
          <a:p>
            <a:pPr>
              <a:spcBef>
                <a:spcPts val="300"/>
              </a:spcBef>
              <a:spcAft>
                <a:spcPts val="300"/>
              </a:spcAft>
              <a:buClr>
                <a:schemeClr val="tx1"/>
              </a:buClr>
              <a:buFont typeface="Arial" charset="0"/>
              <a:buChar char="•"/>
            </a:pPr>
            <a:r>
              <a:rPr lang="es-ES_tradnl" sz="2400" dirty="0" smtClean="0"/>
              <a:t>Finalmente</a:t>
            </a:r>
            <a:r>
              <a:rPr lang="es-ES_tradnl" sz="2400" dirty="0"/>
              <a:t>, la investigación encuentra que para ser creativo hay que pensar de manera diferente a como piensan los demás. </a:t>
            </a:r>
          </a:p>
        </p:txBody>
      </p:sp>
    </p:spTree>
    <p:extLst>
      <p:ext uri="{BB962C8B-B14F-4D97-AF65-F5344CB8AC3E}">
        <p14:creationId xmlns:p14="http://schemas.microsoft.com/office/powerpoint/2010/main" val="5168583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8</a:t>
            </a:fld>
            <a:endParaRPr lang="en-US" sz="1600" dirty="0"/>
          </a:p>
        </p:txBody>
      </p:sp>
      <p:sp>
        <p:nvSpPr>
          <p:cNvPr id="6" name="Rectángulo 5"/>
          <p:cNvSpPr/>
          <p:nvPr/>
        </p:nvSpPr>
        <p:spPr>
          <a:xfrm>
            <a:off x="1097280" y="2202043"/>
            <a:ext cx="10352598" cy="2246769"/>
          </a:xfrm>
          <a:prstGeom prst="rect">
            <a:avLst/>
          </a:prstGeom>
        </p:spPr>
        <p:txBody>
          <a:bodyPr wrap="square">
            <a:spAutoFit/>
          </a:bodyPr>
          <a:lstStyle/>
          <a:p>
            <a:pPr marL="457200" indent="-457200">
              <a:buAutoNum type="arabicParenBoth"/>
            </a:pPr>
            <a:r>
              <a:rPr lang="es-ES_tradnl" sz="2800" dirty="0" err="1" smtClean="0"/>
              <a:t>Plantemiento</a:t>
            </a:r>
            <a:r>
              <a:rPr lang="es-ES_tradnl" sz="2800" dirty="0" smtClean="0"/>
              <a:t> de un problema de </a:t>
            </a:r>
            <a:r>
              <a:rPr lang="es-ES_tradnl" sz="2800" dirty="0" err="1" smtClean="0"/>
              <a:t>investigaci</a:t>
            </a:r>
            <a:r>
              <a:rPr lang="es-ES" sz="2800" dirty="0" err="1" smtClean="0"/>
              <a:t>ón</a:t>
            </a:r>
            <a:r>
              <a:rPr lang="es-ES" sz="2800" dirty="0" smtClean="0"/>
              <a:t>, relacionado con la tesis, cuál es el estado del arte?</a:t>
            </a:r>
            <a:endParaRPr lang="es-ES_tradnl" sz="2800" dirty="0" smtClean="0"/>
          </a:p>
          <a:p>
            <a:pPr marL="457200" indent="-457200">
              <a:buAutoNum type="arabicParenBoth"/>
            </a:pPr>
            <a:r>
              <a:rPr lang="es-ES_tradnl" sz="2800" dirty="0" err="1" smtClean="0"/>
              <a:t>Definici</a:t>
            </a:r>
            <a:r>
              <a:rPr lang="es-ES" sz="2800" dirty="0" err="1" smtClean="0"/>
              <a:t>ón</a:t>
            </a:r>
            <a:r>
              <a:rPr lang="es-ES" sz="2800" dirty="0" smtClean="0"/>
              <a:t> de una Empresa </a:t>
            </a:r>
            <a:r>
              <a:rPr lang="es-ES" sz="2800" dirty="0" err="1" smtClean="0"/>
              <a:t>I+D+i</a:t>
            </a:r>
            <a:r>
              <a:rPr lang="es-ES" sz="2800" dirty="0" smtClean="0"/>
              <a:t> desde sus bases</a:t>
            </a:r>
            <a:r>
              <a:rPr lang="es-ES_tradnl" sz="2800" dirty="0" smtClean="0"/>
              <a:t> </a:t>
            </a:r>
          </a:p>
          <a:p>
            <a:r>
              <a:rPr lang="es-ES_tradnl" sz="2800" dirty="0" smtClean="0"/>
              <a:t>(3) Estudio de procesos y manejo actual</a:t>
            </a:r>
            <a:r>
              <a:rPr lang="es-ES_tradnl" sz="2800" dirty="0"/>
              <a:t> </a:t>
            </a:r>
            <a:r>
              <a:rPr lang="es-ES_tradnl" sz="2800" dirty="0" smtClean="0"/>
              <a:t>en una empresa/</a:t>
            </a:r>
            <a:r>
              <a:rPr lang="es-ES_tradnl" sz="2800" dirty="0" err="1" smtClean="0"/>
              <a:t>organizaci</a:t>
            </a:r>
            <a:r>
              <a:rPr lang="es-ES" sz="2800" dirty="0" err="1" smtClean="0"/>
              <a:t>ón</a:t>
            </a:r>
            <a:r>
              <a:rPr lang="es-ES" sz="2800" dirty="0" smtClean="0"/>
              <a:t> real. Informe Ejecutivo y Recomendaciones camino hacia </a:t>
            </a:r>
            <a:r>
              <a:rPr lang="es-ES" sz="2800" dirty="0" err="1" smtClean="0"/>
              <a:t>I+D+i</a:t>
            </a:r>
            <a:endParaRPr lang="es-ES_tradnl" sz="28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80</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Creatividad</a:t>
            </a:r>
            <a:endParaRPr lang="en-US" sz="4000" dirty="0"/>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creatividad es específica del dominio. </a:t>
            </a:r>
            <a:endParaRPr lang="es-ES_tradnl" sz="2400" dirty="0" smtClean="0"/>
          </a:p>
          <a:p>
            <a:pPr>
              <a:spcBef>
                <a:spcPts val="300"/>
              </a:spcBef>
              <a:spcAft>
                <a:spcPts val="300"/>
              </a:spcAft>
              <a:buClr>
                <a:schemeClr val="tx1"/>
              </a:buClr>
              <a:buFont typeface="Arial" charset="0"/>
              <a:buChar char="•"/>
            </a:pPr>
            <a:r>
              <a:rPr lang="es-ES_tradnl" sz="2400" dirty="0" smtClean="0"/>
              <a:t>Las </a:t>
            </a:r>
            <a:r>
              <a:rPr lang="es-ES_tradnl" sz="2400" dirty="0"/>
              <a:t>investigaciones han demostrado que los niños que eran inusualmente buenos en un dominio (escritura, arte, música, artesanía, ciencia, artes escénicas, presentaciones públicas, etc.) generalmente no eran especialmente buenos en otros. </a:t>
            </a:r>
            <a:endParaRPr lang="es-ES_tradnl" sz="2400" dirty="0" smtClean="0"/>
          </a:p>
          <a:p>
            <a:pPr>
              <a:spcBef>
                <a:spcPts val="300"/>
              </a:spcBef>
              <a:spcAft>
                <a:spcPts val="300"/>
              </a:spcAft>
              <a:buClr>
                <a:schemeClr val="tx1"/>
              </a:buClr>
              <a:buFont typeface="Arial" charset="0"/>
              <a:buChar char="•"/>
            </a:pPr>
            <a:r>
              <a:rPr lang="es-ES_tradnl" sz="2400" dirty="0" smtClean="0"/>
              <a:t>En </a:t>
            </a:r>
            <a:r>
              <a:rPr lang="es-ES_tradnl" sz="2400" dirty="0"/>
              <a:t>un estudio de 2,400 eminentes </a:t>
            </a:r>
            <a:r>
              <a:rPr lang="es-ES_tradnl" sz="2400" dirty="0" smtClean="0"/>
              <a:t>creativos en </a:t>
            </a:r>
            <a:r>
              <a:rPr lang="es-ES_tradnl" sz="2400" dirty="0"/>
              <a:t>varios campos entre los años 850 y 1935 </a:t>
            </a:r>
            <a:r>
              <a:rPr lang="es-ES_tradnl" sz="2400" dirty="0" err="1"/>
              <a:t>dC</a:t>
            </a:r>
            <a:r>
              <a:rPr lang="es-ES_tradnl" sz="2400" dirty="0"/>
              <a:t>, hubo pocos ejemplos (17 por ciento) de eminencia en más de un campo (por ejemplo, pintura y escultura) y solo el 2 por ciento de los ejemplos de eminencia </a:t>
            </a:r>
            <a:r>
              <a:rPr lang="es-ES_tradnl" sz="2400" dirty="0" smtClean="0"/>
              <a:t>en campos no </a:t>
            </a:r>
            <a:r>
              <a:rPr lang="es-ES_tradnl" sz="2400" dirty="0"/>
              <a:t>relacionados </a:t>
            </a:r>
            <a:r>
              <a:rPr lang="es-ES_tradnl" sz="2400" dirty="0" smtClean="0"/>
              <a:t>(</a:t>
            </a:r>
            <a:r>
              <a:rPr lang="es-ES_tradnl" sz="2400" dirty="0"/>
              <a:t>pintura y filosofía).</a:t>
            </a:r>
          </a:p>
        </p:txBody>
      </p:sp>
    </p:spTree>
    <p:extLst>
      <p:ext uri="{BB962C8B-B14F-4D97-AF65-F5344CB8AC3E}">
        <p14:creationId xmlns:p14="http://schemas.microsoft.com/office/powerpoint/2010/main" val="181715980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81</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La Persona </a:t>
            </a:r>
            <a:r>
              <a:rPr lang="en-US" sz="4000" dirty="0" err="1"/>
              <a:t>Creativa</a:t>
            </a:r>
            <a:r>
              <a:rPr lang="en-US" sz="4000" dirty="0"/>
              <a:t> y el </a:t>
            </a:r>
            <a:r>
              <a:rPr lang="en-US" sz="4000" dirty="0" err="1"/>
              <a:t>Trabajo</a:t>
            </a:r>
            <a:r>
              <a:rPr lang="en-US" sz="4000" dirty="0"/>
              <a:t> </a:t>
            </a:r>
            <a:r>
              <a:rPr lang="en-US" sz="4000" dirty="0" err="1"/>
              <a:t>Creativo</a:t>
            </a:r>
            <a:r>
              <a:rPr lang="en-US" sz="4000" dirty="0"/>
              <a:t>.</a:t>
            </a:r>
          </a:p>
        </p:txBody>
      </p:sp>
      <p:sp>
        <p:nvSpPr>
          <p:cNvPr id="5" name="Marcador de contenido 3"/>
          <p:cNvSpPr txBox="1">
            <a:spLocks/>
          </p:cNvSpPr>
          <p:nvPr/>
        </p:nvSpPr>
        <p:spPr>
          <a:xfrm>
            <a:off x="613800" y="2262752"/>
            <a:ext cx="10972800" cy="346857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Los atributos de la persona creativa incluyen hacer lo que otros piensan que es imposible; ser un inconformista; siendo poco </a:t>
            </a:r>
            <a:r>
              <a:rPr lang="es-ES_tradnl" sz="2400" dirty="0" smtClean="0"/>
              <a:t>ortodoxo, </a:t>
            </a:r>
            <a:r>
              <a:rPr lang="es-ES_tradnl" sz="2400" dirty="0"/>
              <a:t>cuestionando las normas sociales, los tópicos y los supuestos; y estar dispuesto a tomar una posición. </a:t>
            </a:r>
            <a:endParaRPr lang="es-ES_tradnl" sz="2400" dirty="0" smtClean="0"/>
          </a:p>
          <a:p>
            <a:pPr>
              <a:spcBef>
                <a:spcPts val="300"/>
              </a:spcBef>
              <a:spcAft>
                <a:spcPts val="300"/>
              </a:spcAft>
              <a:buClr>
                <a:schemeClr val="tx1"/>
              </a:buClr>
              <a:buFont typeface="Arial" charset="0"/>
              <a:buChar char="•"/>
            </a:pPr>
            <a:r>
              <a:rPr lang="es-ES_tradnl" sz="2400" dirty="0"/>
              <a:t> </a:t>
            </a:r>
            <a:r>
              <a:rPr lang="es-ES_tradnl" sz="2400" dirty="0" smtClean="0"/>
              <a:t>La </a:t>
            </a:r>
            <a:r>
              <a:rPr lang="es-ES_tradnl" sz="2400" dirty="0"/>
              <a:t>persona creativa cuestiona los principios básicos a los que todos se suscriben. </a:t>
            </a:r>
            <a:r>
              <a:rPr lang="es-ES_tradnl" sz="2400" dirty="0" err="1"/>
              <a:t>Sternberg</a:t>
            </a:r>
            <a:r>
              <a:rPr lang="es-ES_tradnl" sz="2400" dirty="0"/>
              <a:t> y </a:t>
            </a:r>
            <a:r>
              <a:rPr lang="es-ES_tradnl" sz="2400" dirty="0" err="1"/>
              <a:t>Lubart</a:t>
            </a:r>
            <a:r>
              <a:rPr lang="es-ES_tradnl" sz="2400" dirty="0"/>
              <a:t> (1995) argumentan que hay seis recursos personales necesarios para el trabajo creativo:</a:t>
            </a:r>
          </a:p>
        </p:txBody>
      </p:sp>
    </p:spTree>
    <p:extLst>
      <p:ext uri="{BB962C8B-B14F-4D97-AF65-F5344CB8AC3E}">
        <p14:creationId xmlns:p14="http://schemas.microsoft.com/office/powerpoint/2010/main" val="48865679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82</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La Persona </a:t>
            </a:r>
            <a:r>
              <a:rPr lang="en-US" sz="4000" dirty="0" err="1"/>
              <a:t>Creativa</a:t>
            </a:r>
            <a:r>
              <a:rPr lang="en-US" sz="4000" dirty="0"/>
              <a:t> y el </a:t>
            </a:r>
            <a:r>
              <a:rPr lang="en-US" sz="4000" dirty="0" err="1"/>
              <a:t>Trabajo</a:t>
            </a:r>
            <a:r>
              <a:rPr lang="en-US" sz="4000" dirty="0"/>
              <a:t> </a:t>
            </a:r>
            <a:r>
              <a:rPr lang="en-US" sz="4000" dirty="0" err="1"/>
              <a:t>Creativo</a:t>
            </a:r>
            <a:r>
              <a:rPr lang="en-US" sz="4000" dirty="0"/>
              <a:t>.</a:t>
            </a:r>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300"/>
              </a:spcBef>
              <a:spcAft>
                <a:spcPts val="300"/>
              </a:spcAft>
              <a:buClr>
                <a:schemeClr val="tx1"/>
              </a:buClr>
              <a:buNone/>
            </a:pPr>
            <a:r>
              <a:rPr lang="es-ES_tradnl" sz="2400" dirty="0"/>
              <a:t> 1. Inteligencia. Un I.Q. de menos de 120 (promedio de estudiantes universitarios estadounidenses) no es útil para generar nuevas ideas, pero no se necesita una gran cantidad de I.Q. para ser </a:t>
            </a:r>
            <a:r>
              <a:rPr lang="es-ES_tradnl" sz="2400" dirty="0" smtClean="0"/>
              <a:t>creativos</a:t>
            </a:r>
          </a:p>
          <a:p>
            <a:pPr marL="0" indent="0">
              <a:spcBef>
                <a:spcPts val="300"/>
              </a:spcBef>
              <a:spcAft>
                <a:spcPts val="300"/>
              </a:spcAft>
              <a:buClr>
                <a:schemeClr val="tx1"/>
              </a:buClr>
              <a:buNone/>
            </a:pPr>
            <a:r>
              <a:rPr lang="es-ES_tradnl" sz="2400" dirty="0" smtClean="0"/>
              <a:t>2</a:t>
            </a:r>
            <a:r>
              <a:rPr lang="es-ES_tradnl" sz="2400" dirty="0"/>
              <a:t>. Conocimiento. Uno necesita saber lo que otros han hecho sobre el tema, pero no tiene que saberlo todo. De hecho, si uno trata de saberlo todo, es probable que dedique todo el tiempo disponible a leer la literatura en lugar de tener nuevas ideas</a:t>
            </a:r>
            <a:r>
              <a:rPr lang="es-ES_tradnl" sz="2400" dirty="0" smtClean="0"/>
              <a:t>.</a:t>
            </a:r>
          </a:p>
          <a:p>
            <a:pPr marL="0" indent="0">
              <a:spcBef>
                <a:spcPts val="300"/>
              </a:spcBef>
              <a:spcAft>
                <a:spcPts val="300"/>
              </a:spcAft>
              <a:buClr>
                <a:schemeClr val="tx1"/>
              </a:buClr>
              <a:buNone/>
            </a:pPr>
            <a:r>
              <a:rPr lang="es-ES_tradnl" sz="2400" dirty="0" smtClean="0"/>
              <a:t>3</a:t>
            </a:r>
            <a:r>
              <a:rPr lang="es-ES_tradnl" sz="2400" dirty="0"/>
              <a:t>. Estilo de pensamiento. Cuestionar lo que otros piensan </a:t>
            </a:r>
            <a:r>
              <a:rPr lang="es-ES_tradnl" sz="2400" dirty="0" smtClean="0"/>
              <a:t>que es </a:t>
            </a:r>
            <a:r>
              <a:rPr lang="es-ES_tradnl" sz="2400" dirty="0"/>
              <a:t>verdadero, pensar en lo que es inusual, profundo e importante. "La creatividad es 99 por ciento de transpiración y 1 por ciento de inspiración" significa que la persona piensa mucho.</a:t>
            </a:r>
          </a:p>
        </p:txBody>
      </p:sp>
    </p:spTree>
    <p:extLst>
      <p:ext uri="{BB962C8B-B14F-4D97-AF65-F5344CB8AC3E}">
        <p14:creationId xmlns:p14="http://schemas.microsoft.com/office/powerpoint/2010/main" val="10434661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83</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La Persona </a:t>
            </a:r>
            <a:r>
              <a:rPr lang="en-US" sz="4000" dirty="0" err="1"/>
              <a:t>Creativa</a:t>
            </a:r>
            <a:r>
              <a:rPr lang="en-US" sz="4000" dirty="0"/>
              <a:t> y el </a:t>
            </a:r>
            <a:r>
              <a:rPr lang="en-US" sz="4000" dirty="0" err="1"/>
              <a:t>Trabajo</a:t>
            </a:r>
            <a:r>
              <a:rPr lang="en-US" sz="4000" dirty="0"/>
              <a:t> </a:t>
            </a:r>
            <a:r>
              <a:rPr lang="en-US" sz="4000" dirty="0" err="1"/>
              <a:t>Creativo</a:t>
            </a:r>
            <a:r>
              <a:rPr lang="en-US" sz="4000" dirty="0"/>
              <a:t>.</a:t>
            </a:r>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300"/>
              </a:spcBef>
              <a:spcAft>
                <a:spcPts val="300"/>
              </a:spcAft>
              <a:buClr>
                <a:schemeClr val="tx1"/>
              </a:buClr>
              <a:buNone/>
            </a:pPr>
            <a:r>
              <a:rPr lang="es-ES_tradnl" sz="2400" dirty="0"/>
              <a:t> 4. Personalidad. Para ser creativo, uno debe estar dispuesto a arriesgarse. Uno también debe estar dispuesto a ser ridiculizado, porque muchas ideas creativas </a:t>
            </a:r>
            <a:r>
              <a:rPr lang="es-ES_tradnl" sz="2400" dirty="0" smtClean="0"/>
              <a:t>pueden sonar para algunos </a:t>
            </a:r>
            <a:r>
              <a:rPr lang="es-ES_tradnl" sz="2400" dirty="0"/>
              <a:t>estúpidas o locas. También sacuden el status quo. Por ejemplo, antes de que se desarrollara la teoría de que las bacterias causan infecciones, </a:t>
            </a:r>
            <a:r>
              <a:rPr lang="es-ES_tradnl" sz="2400" dirty="0" err="1"/>
              <a:t>Ignaz</a:t>
            </a:r>
            <a:r>
              <a:rPr lang="es-ES_tradnl" sz="2400" dirty="0"/>
              <a:t> </a:t>
            </a:r>
            <a:r>
              <a:rPr lang="es-ES_tradnl" sz="2400" dirty="0" err="1"/>
              <a:t>Semmelweiss</a:t>
            </a:r>
            <a:r>
              <a:rPr lang="es-ES_tradnl" sz="2400" dirty="0"/>
              <a:t>, un médico-investigador húngaro, sugirió que los pacientes en las salas de maternidad podrían estar muriendo a causa de gérmenes en las manos sucias de los médicos. Esta idea fue ridiculizada incluso después de haber demostrado que, con sus estrictas medidas de higiene, había reducido drásticamente la tasa de mortalidad en la maternidad. También ayuda a no ser arrogante, porque la arrogancia reduce las posibilidades de que otros acepten la idea. Otro atributo es que a las personas creativas les gusta crear sus propias reglas para hacer </a:t>
            </a:r>
            <a:r>
              <a:rPr lang="es-ES_tradnl" sz="2400" dirty="0" smtClean="0"/>
              <a:t>las cosas. </a:t>
            </a:r>
            <a:endParaRPr lang="es-ES_tradnl" sz="2400" dirty="0"/>
          </a:p>
        </p:txBody>
      </p:sp>
    </p:spTree>
    <p:extLst>
      <p:ext uri="{BB962C8B-B14F-4D97-AF65-F5344CB8AC3E}">
        <p14:creationId xmlns:p14="http://schemas.microsoft.com/office/powerpoint/2010/main" val="156437817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84</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La Persona </a:t>
            </a:r>
            <a:r>
              <a:rPr lang="en-US" sz="4000" dirty="0" err="1"/>
              <a:t>Creativa</a:t>
            </a:r>
            <a:r>
              <a:rPr lang="en-US" sz="4000" dirty="0"/>
              <a:t> y el </a:t>
            </a:r>
            <a:r>
              <a:rPr lang="en-US" sz="4000" dirty="0" err="1"/>
              <a:t>Trabajo</a:t>
            </a:r>
            <a:r>
              <a:rPr lang="en-US" sz="4000" dirty="0"/>
              <a:t> </a:t>
            </a:r>
            <a:r>
              <a:rPr lang="en-US" sz="4000" dirty="0" err="1"/>
              <a:t>Creativo</a:t>
            </a:r>
            <a:r>
              <a:rPr lang="en-US" sz="4000" dirty="0"/>
              <a:t>.</a:t>
            </a:r>
          </a:p>
        </p:txBody>
      </p:sp>
      <p:sp>
        <p:nvSpPr>
          <p:cNvPr id="5" name="Marcador de contenido 3"/>
          <p:cNvSpPr txBox="1">
            <a:spLocks/>
          </p:cNvSpPr>
          <p:nvPr/>
        </p:nvSpPr>
        <p:spPr>
          <a:xfrm>
            <a:off x="613800" y="1644950"/>
            <a:ext cx="10972800" cy="408638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300"/>
              </a:spcBef>
              <a:spcAft>
                <a:spcPts val="300"/>
              </a:spcAft>
              <a:buClr>
                <a:schemeClr val="tx1"/>
              </a:buClr>
              <a:buNone/>
            </a:pPr>
            <a:r>
              <a:rPr lang="es-ES_tradnl" sz="2400" dirty="0" smtClean="0"/>
              <a:t>5. La </a:t>
            </a:r>
            <a:r>
              <a:rPr lang="es-ES_tradnl" sz="2400" dirty="0"/>
              <a:t>motivación. Las personas creativas tienen mucha energía y producen mucho. Están enfocados en la tarea y absortos en lo que hacen. Están enamorados de lo que hacen. No son empleados de 8 a 5; Trabajan noche y día en su problema. Dado que producen mucho, parte de lo que producen tiene alguna posibilidad de ser valioso. Las personas que producen poco tienen muy pocas posibilidades de producir algo valioso. Sólo probando muchos experimentos es posible determinar cómo saldrán</a:t>
            </a:r>
            <a:r>
              <a:rPr lang="es-ES_tradnl" sz="2400" dirty="0" smtClean="0"/>
              <a:t>.</a:t>
            </a:r>
            <a:endParaRPr lang="es-ES_tradnl" sz="2400" dirty="0"/>
          </a:p>
          <a:p>
            <a:pPr marL="0" indent="0">
              <a:spcBef>
                <a:spcPts val="300"/>
              </a:spcBef>
              <a:spcAft>
                <a:spcPts val="300"/>
              </a:spcAft>
              <a:buClr>
                <a:schemeClr val="tx1"/>
              </a:buClr>
              <a:buNone/>
            </a:pPr>
            <a:r>
              <a:rPr lang="es-ES_tradnl" sz="2400" dirty="0"/>
              <a:t>6. Estar en el entorno </a:t>
            </a:r>
            <a:r>
              <a:rPr lang="es-ES_tradnl" sz="2400" dirty="0" smtClean="0"/>
              <a:t>adecuado. </a:t>
            </a:r>
            <a:r>
              <a:rPr lang="es-ES_tradnl" sz="2400" dirty="0"/>
              <a:t>Las personas creativas necesitan supervisores que los dejen solos o que les ayuden a encontrar las mejores condiciones de trabajo. Por ejemplo, algunas personas son más creativas cuando están con otras, pero la mayoría son más creativas cuando están solas. Un supervisor sabio puede detectar qué condiciones son las mejores para un científico en particular y organizará esas condiciones la mayor parte del tiempo</a:t>
            </a:r>
            <a:r>
              <a:rPr lang="es-ES_tradnl" sz="2400" dirty="0" smtClean="0"/>
              <a:t>. </a:t>
            </a:r>
            <a:endParaRPr lang="es-ES_tradnl" sz="2400" dirty="0"/>
          </a:p>
        </p:txBody>
      </p:sp>
    </p:spTree>
    <p:extLst>
      <p:ext uri="{BB962C8B-B14F-4D97-AF65-F5344CB8AC3E}">
        <p14:creationId xmlns:p14="http://schemas.microsoft.com/office/powerpoint/2010/main" val="169192686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85</a:t>
            </a:fld>
            <a:endParaRPr lang="en-US" sz="1600" dirty="0"/>
          </a:p>
        </p:txBody>
      </p:sp>
      <p:sp>
        <p:nvSpPr>
          <p:cNvPr id="6" name="Título 1"/>
          <p:cNvSpPr txBox="1">
            <a:spLocks/>
          </p:cNvSpPr>
          <p:nvPr/>
        </p:nvSpPr>
        <p:spPr>
          <a:xfrm>
            <a:off x="770401" y="371959"/>
            <a:ext cx="10659600" cy="12729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Can Creativity Be Developed?</a:t>
            </a:r>
          </a:p>
        </p:txBody>
      </p:sp>
      <p:sp>
        <p:nvSpPr>
          <p:cNvPr id="5" name="Marcador de contenido 3"/>
          <p:cNvSpPr txBox="1">
            <a:spLocks/>
          </p:cNvSpPr>
          <p:nvPr/>
        </p:nvSpPr>
        <p:spPr>
          <a:xfrm>
            <a:off x="613800" y="1270861"/>
            <a:ext cx="10816200" cy="439847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200"/>
              </a:spcBef>
              <a:buClr>
                <a:schemeClr val="tx1"/>
              </a:buClr>
              <a:buNone/>
            </a:pPr>
            <a:r>
              <a:rPr lang="es-ES_tradnl" sz="2180" dirty="0"/>
              <a:t> 1. Aprender a redefinir problemas. No solo aceptes lo que te dicen sobre cómo pensar o </a:t>
            </a:r>
            <a:r>
              <a:rPr lang="es-ES_tradnl" sz="2180" dirty="0" smtClean="0"/>
              <a:t>actuar</a:t>
            </a:r>
          </a:p>
          <a:p>
            <a:pPr marL="0" indent="0">
              <a:spcBef>
                <a:spcPts val="200"/>
              </a:spcBef>
              <a:buClr>
                <a:schemeClr val="tx1"/>
              </a:buClr>
              <a:buNone/>
            </a:pPr>
            <a:r>
              <a:rPr lang="es-ES_tradnl" sz="2180" dirty="0" smtClean="0"/>
              <a:t>2</a:t>
            </a:r>
            <a:r>
              <a:rPr lang="es-ES_tradnl" sz="2180" dirty="0"/>
              <a:t>. Busca lo que otros no ven. Arregla las cosas de una manera que otros no lo hacen; y piense en cómo las experiencias pasadas, incluso las que inicialmente pueden parecer irrelevantes, pueden desempeñar un papel en sus esfuerzos </a:t>
            </a:r>
            <a:r>
              <a:rPr lang="es-ES_tradnl" sz="2180" dirty="0" smtClean="0"/>
              <a:t>creativos</a:t>
            </a:r>
          </a:p>
          <a:p>
            <a:pPr marL="0" indent="0">
              <a:spcBef>
                <a:spcPts val="200"/>
              </a:spcBef>
              <a:buClr>
                <a:schemeClr val="tx1"/>
              </a:buClr>
              <a:buNone/>
            </a:pPr>
            <a:r>
              <a:rPr lang="es-ES_tradnl" sz="2180" dirty="0" smtClean="0"/>
              <a:t>3</a:t>
            </a:r>
            <a:r>
              <a:rPr lang="es-ES_tradnl" sz="2180" dirty="0"/>
              <a:t>. Aprenda a distinguir </a:t>
            </a:r>
            <a:r>
              <a:rPr lang="es-ES_tradnl" sz="2180" dirty="0" smtClean="0"/>
              <a:t>las buenas de las malas </a:t>
            </a:r>
            <a:r>
              <a:rPr lang="es-ES_tradnl" sz="2180" dirty="0"/>
              <a:t>ideas y preste atención a su posible </a:t>
            </a:r>
            <a:r>
              <a:rPr lang="es-ES_tradnl" sz="2180" dirty="0" smtClean="0"/>
              <a:t>contribución</a:t>
            </a:r>
          </a:p>
          <a:p>
            <a:pPr marL="0" indent="0">
              <a:spcBef>
                <a:spcPts val="200"/>
              </a:spcBef>
              <a:buClr>
                <a:schemeClr val="tx1"/>
              </a:buClr>
              <a:buNone/>
            </a:pPr>
            <a:r>
              <a:rPr lang="es-ES_tradnl" sz="2180" dirty="0" smtClean="0"/>
              <a:t>4</a:t>
            </a:r>
            <a:r>
              <a:rPr lang="es-ES_tradnl" sz="2180" dirty="0"/>
              <a:t>. No crea que tiene que saber todo sobre un dominio en el que trabaja </a:t>
            </a:r>
            <a:r>
              <a:rPr lang="es-ES_tradnl" sz="2180" dirty="0" smtClean="0"/>
              <a:t>para poder </a:t>
            </a:r>
            <a:r>
              <a:rPr lang="es-ES_tradnl" sz="2180" dirty="0"/>
              <a:t>hacer una contribución </a:t>
            </a:r>
            <a:r>
              <a:rPr lang="es-ES_tradnl" sz="2180" dirty="0" smtClean="0"/>
              <a:t>creativa</a:t>
            </a:r>
          </a:p>
          <a:p>
            <a:pPr marL="0" indent="0">
              <a:spcBef>
                <a:spcPts val="200"/>
              </a:spcBef>
              <a:buClr>
                <a:schemeClr val="tx1"/>
              </a:buClr>
              <a:buNone/>
            </a:pPr>
            <a:r>
              <a:rPr lang="es-ES_tradnl" sz="2180" dirty="0" smtClean="0"/>
              <a:t>5</a:t>
            </a:r>
            <a:r>
              <a:rPr lang="es-ES_tradnl" sz="2180" dirty="0"/>
              <a:t>. </a:t>
            </a:r>
            <a:r>
              <a:rPr lang="es-ES_tradnl" sz="2180" dirty="0" smtClean="0"/>
              <a:t>Mira el panorama global.</a:t>
            </a:r>
          </a:p>
          <a:p>
            <a:pPr marL="0" indent="0">
              <a:spcBef>
                <a:spcPts val="200"/>
              </a:spcBef>
              <a:buClr>
                <a:schemeClr val="tx1"/>
              </a:buClr>
              <a:buNone/>
            </a:pPr>
            <a:r>
              <a:rPr lang="es-ES_tradnl" sz="2180" dirty="0" smtClean="0"/>
              <a:t>6</a:t>
            </a:r>
            <a:r>
              <a:rPr lang="es-ES_tradnl" sz="2180" dirty="0"/>
              <a:t>. </a:t>
            </a:r>
            <a:r>
              <a:rPr lang="es-ES_tradnl" sz="2180" dirty="0" smtClean="0"/>
              <a:t>Persevera </a:t>
            </a:r>
            <a:r>
              <a:rPr lang="es-ES_tradnl" sz="2180" dirty="0"/>
              <a:t>frente a los obstáculos, </a:t>
            </a:r>
            <a:r>
              <a:rPr lang="es-ES_tradnl" sz="2180" dirty="0" smtClean="0"/>
              <a:t>asume </a:t>
            </a:r>
            <a:r>
              <a:rPr lang="es-ES_tradnl" sz="2180" dirty="0"/>
              <a:t>riesgos razonables y </a:t>
            </a:r>
            <a:r>
              <a:rPr lang="es-ES_tradnl" sz="2180" dirty="0" smtClean="0"/>
              <a:t>ten disposición </a:t>
            </a:r>
            <a:r>
              <a:rPr lang="es-ES_tradnl" sz="2180" dirty="0"/>
              <a:t>a </a:t>
            </a:r>
            <a:r>
              <a:rPr lang="es-ES_tradnl" sz="2180" dirty="0" smtClean="0"/>
              <a:t>crecer</a:t>
            </a:r>
          </a:p>
          <a:p>
            <a:pPr marL="0" indent="0">
              <a:spcBef>
                <a:spcPts val="200"/>
              </a:spcBef>
              <a:buClr>
                <a:schemeClr val="tx1"/>
              </a:buClr>
              <a:buNone/>
            </a:pPr>
            <a:r>
              <a:rPr lang="es-ES_tradnl" sz="2180" dirty="0" smtClean="0"/>
              <a:t>7</a:t>
            </a:r>
            <a:r>
              <a:rPr lang="es-ES_tradnl" sz="2180" dirty="0"/>
              <a:t>. </a:t>
            </a:r>
            <a:r>
              <a:rPr lang="es-ES_tradnl" sz="2180" dirty="0" smtClean="0"/>
              <a:t>Haz </a:t>
            </a:r>
            <a:r>
              <a:rPr lang="es-ES_tradnl" sz="2180" dirty="0"/>
              <a:t>lo que realmente </a:t>
            </a:r>
            <a:r>
              <a:rPr lang="es-ES_tradnl" sz="2180" dirty="0" smtClean="0"/>
              <a:t>amas.</a:t>
            </a:r>
          </a:p>
          <a:p>
            <a:pPr marL="0" indent="0">
              <a:spcBef>
                <a:spcPts val="200"/>
              </a:spcBef>
              <a:buClr>
                <a:schemeClr val="tx1"/>
              </a:buClr>
              <a:buNone/>
            </a:pPr>
            <a:r>
              <a:rPr lang="es-ES_tradnl" sz="2180" dirty="0" smtClean="0"/>
              <a:t>8</a:t>
            </a:r>
            <a:r>
              <a:rPr lang="es-ES_tradnl" sz="2180" dirty="0"/>
              <a:t>. </a:t>
            </a:r>
            <a:r>
              <a:rPr lang="es-ES_tradnl" sz="2180" dirty="0" smtClean="0"/>
              <a:t>Encuentra </a:t>
            </a:r>
            <a:r>
              <a:rPr lang="es-ES_tradnl" sz="2180" dirty="0"/>
              <a:t>entornos que te recompensen por lo que te gusta </a:t>
            </a:r>
            <a:r>
              <a:rPr lang="es-ES_tradnl" sz="2180" dirty="0" smtClean="0"/>
              <a:t>hacer</a:t>
            </a:r>
          </a:p>
          <a:p>
            <a:pPr marL="0" indent="0">
              <a:spcBef>
                <a:spcPts val="200"/>
              </a:spcBef>
              <a:buClr>
                <a:schemeClr val="tx1"/>
              </a:buClr>
              <a:buNone/>
            </a:pPr>
            <a:r>
              <a:rPr lang="es-ES_tradnl" sz="2180" dirty="0" smtClean="0"/>
              <a:t>9</a:t>
            </a:r>
            <a:r>
              <a:rPr lang="es-ES_tradnl" sz="2180" dirty="0"/>
              <a:t>. Puedes compensar </a:t>
            </a:r>
            <a:r>
              <a:rPr lang="es-ES_tradnl" sz="2180" dirty="0" smtClean="0"/>
              <a:t>con varias cosas a cambio de lo </a:t>
            </a:r>
            <a:r>
              <a:rPr lang="es-ES_tradnl" sz="2180" dirty="0"/>
              <a:t>que no </a:t>
            </a:r>
            <a:r>
              <a:rPr lang="es-ES_tradnl" sz="2180" dirty="0" smtClean="0"/>
              <a:t>tienes</a:t>
            </a:r>
          </a:p>
          <a:p>
            <a:pPr marL="0" indent="0">
              <a:spcBef>
                <a:spcPts val="200"/>
              </a:spcBef>
              <a:buClr>
                <a:schemeClr val="tx1"/>
              </a:buClr>
              <a:buNone/>
            </a:pPr>
            <a:r>
              <a:rPr lang="es-ES_tradnl" sz="2180" dirty="0" smtClean="0"/>
              <a:t>10</a:t>
            </a:r>
            <a:r>
              <a:rPr lang="es-ES_tradnl" sz="2180" dirty="0"/>
              <a:t>. Aprende que el mayor obstáculo para la creatividad </a:t>
            </a:r>
            <a:r>
              <a:rPr lang="es-ES_tradnl" sz="2180" dirty="0" smtClean="0"/>
              <a:t>es la </a:t>
            </a:r>
            <a:r>
              <a:rPr lang="es-ES_tradnl" sz="2180" dirty="0"/>
              <a:t>forma en que miras el entorno.</a:t>
            </a:r>
          </a:p>
        </p:txBody>
      </p:sp>
    </p:spTree>
    <p:extLst>
      <p:ext uri="{BB962C8B-B14F-4D97-AF65-F5344CB8AC3E}">
        <p14:creationId xmlns:p14="http://schemas.microsoft.com/office/powerpoint/2010/main" val="201591087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86</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Fases</a:t>
            </a:r>
            <a:r>
              <a:rPr lang="en-US" sz="4000" dirty="0" smtClean="0"/>
              <a:t> de la </a:t>
            </a:r>
            <a:r>
              <a:rPr lang="en-US" sz="4000" dirty="0" err="1" smtClean="0"/>
              <a:t>Creatividad</a:t>
            </a:r>
            <a:endParaRPr lang="en-US" sz="4000" dirty="0"/>
          </a:p>
        </p:txBody>
      </p:sp>
      <p:sp>
        <p:nvSpPr>
          <p:cNvPr id="5" name="Marcador de contenido 3"/>
          <p:cNvSpPr txBox="1">
            <a:spLocks/>
          </p:cNvSpPr>
          <p:nvPr/>
        </p:nvSpPr>
        <p:spPr>
          <a:xfrm>
            <a:off x="613800" y="1487837"/>
            <a:ext cx="10972800" cy="449450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creatividad tiene fases (</a:t>
            </a:r>
            <a:r>
              <a:rPr lang="es-ES_tradnl" sz="2400" dirty="0" err="1"/>
              <a:t>Sternberg</a:t>
            </a:r>
            <a:r>
              <a:rPr lang="es-ES_tradnl" sz="2400" dirty="0"/>
              <a:t> y </a:t>
            </a:r>
            <a:r>
              <a:rPr lang="es-ES_tradnl" sz="2400" dirty="0" err="1"/>
              <a:t>Davidson</a:t>
            </a:r>
            <a:r>
              <a:rPr lang="es-ES_tradnl" sz="2400" dirty="0"/>
              <a:t>, 1996): </a:t>
            </a:r>
            <a:r>
              <a:rPr lang="es-ES_tradnl" sz="2400" dirty="0" smtClean="0"/>
              <a:t>primera, la </a:t>
            </a:r>
            <a:r>
              <a:rPr lang="es-ES_tradnl" sz="2400" b="1" dirty="0"/>
              <a:t>preparación</a:t>
            </a:r>
            <a:r>
              <a:rPr lang="es-ES_tradnl" sz="2400" dirty="0"/>
              <a:t> (el problema está definido y los objetivos son difusos, pero hay una dirección general), luego la </a:t>
            </a:r>
            <a:r>
              <a:rPr lang="es-ES_tradnl" sz="2400" b="1" dirty="0"/>
              <a:t>incubación</a:t>
            </a:r>
            <a:r>
              <a:rPr lang="es-ES_tradnl" sz="2400" dirty="0"/>
              <a:t> (diferentes ideas flotan en el subconsciente hasta que se unen en una nueva forma de pensar ), y finalmente la </a:t>
            </a:r>
            <a:r>
              <a:rPr lang="es-ES_tradnl" sz="2400" b="1" dirty="0"/>
              <a:t>producción</a:t>
            </a:r>
            <a:r>
              <a:rPr lang="es-ES_tradnl" sz="2400" dirty="0"/>
              <a:t> (uno genera muchas ideas, hace muchos experimentos y piensa en muchas maneras diferentes de ver un problema). </a:t>
            </a:r>
            <a:endParaRPr lang="es-ES_tradnl" sz="2400" dirty="0" smtClean="0"/>
          </a:p>
          <a:p>
            <a:pPr>
              <a:spcBef>
                <a:spcPts val="300"/>
              </a:spcBef>
              <a:spcAft>
                <a:spcPts val="300"/>
              </a:spcAft>
              <a:buClr>
                <a:schemeClr val="tx1"/>
              </a:buClr>
              <a:buFont typeface="Arial" charset="0"/>
              <a:buChar char="•"/>
            </a:pPr>
            <a:r>
              <a:rPr lang="es-ES_tradnl" sz="2400" dirty="0" smtClean="0"/>
              <a:t>Una </a:t>
            </a:r>
            <a:r>
              <a:rPr lang="es-ES_tradnl" sz="2400" dirty="0"/>
              <a:t>visión que de repente proporciona una nueva perspectiva puede venir después de la incubación. En algún punto de esta secuencia, uno tiene que pasar de </a:t>
            </a:r>
            <a:r>
              <a:rPr lang="es-ES_tradnl" sz="2400" i="1" dirty="0"/>
              <a:t>generar</a:t>
            </a:r>
            <a:r>
              <a:rPr lang="es-ES_tradnl" sz="2400" dirty="0"/>
              <a:t> ideas </a:t>
            </a:r>
            <a:r>
              <a:rPr lang="es-ES_tradnl" sz="2400" dirty="0" smtClean="0"/>
              <a:t>a </a:t>
            </a:r>
            <a:r>
              <a:rPr lang="es-ES_tradnl" sz="2400" i="1" dirty="0"/>
              <a:t>criticarlas</a:t>
            </a:r>
            <a:r>
              <a:rPr lang="es-ES_tradnl" sz="2400" dirty="0"/>
              <a:t>. Uno tiene que seleccionar la idea que se venderá a la comunidad científica. Eso significa que criticar, mejorar, extender, condensar, tamizar, combinar, corregir y probar son ingredientes importantes de la </a:t>
            </a:r>
            <a:r>
              <a:rPr lang="es-ES_tradnl" sz="2400" dirty="0" smtClean="0"/>
              <a:t>creatividad. </a:t>
            </a:r>
            <a:r>
              <a:rPr lang="es-ES_tradnl" sz="2400" dirty="0"/>
              <a:t>Durante la fase de crítica, es importante hablar con otros para ver qué tan aceptable </a:t>
            </a:r>
            <a:r>
              <a:rPr lang="es-ES_tradnl" sz="2400" dirty="0" smtClean="0"/>
              <a:t>serán las </a:t>
            </a:r>
            <a:r>
              <a:rPr lang="es-ES_tradnl" sz="2400" dirty="0"/>
              <a:t>ideas para diferentes audiencias.</a:t>
            </a:r>
          </a:p>
        </p:txBody>
      </p:sp>
    </p:spTree>
    <p:extLst>
      <p:ext uri="{BB962C8B-B14F-4D97-AF65-F5344CB8AC3E}">
        <p14:creationId xmlns:p14="http://schemas.microsoft.com/office/powerpoint/2010/main" val="7694064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87</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a:t>Características</a:t>
            </a:r>
            <a:r>
              <a:rPr lang="en-US" sz="4000" dirty="0"/>
              <a:t> de los </a:t>
            </a:r>
            <a:r>
              <a:rPr lang="en-US" sz="4000" dirty="0" err="1"/>
              <a:t>inventores</a:t>
            </a:r>
            <a:r>
              <a:rPr lang="en-US" sz="4000" dirty="0"/>
              <a:t> e </a:t>
            </a:r>
            <a:r>
              <a:rPr lang="en-US" sz="4000" dirty="0" err="1"/>
              <a:t>innovadores</a:t>
            </a:r>
            <a:endParaRPr lang="en-US" sz="4000" dirty="0"/>
          </a:p>
        </p:txBody>
      </p:sp>
      <p:sp>
        <p:nvSpPr>
          <p:cNvPr id="5" name="Marcador de contenido 3"/>
          <p:cNvSpPr txBox="1">
            <a:spLocks/>
          </p:cNvSpPr>
          <p:nvPr/>
        </p:nvSpPr>
        <p:spPr>
          <a:xfrm>
            <a:off x="613800" y="1456842"/>
            <a:ext cx="10972800" cy="42744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400"/>
              </a:spcBef>
              <a:spcAft>
                <a:spcPts val="400"/>
              </a:spcAft>
              <a:buClr>
                <a:schemeClr val="tx1"/>
              </a:buClr>
              <a:buNone/>
            </a:pPr>
            <a:r>
              <a:rPr lang="es-ES_tradnl" sz="2400" dirty="0"/>
              <a:t> Los estudios empíricos (</a:t>
            </a:r>
            <a:r>
              <a:rPr lang="es-ES_tradnl" sz="2400" dirty="0" err="1"/>
              <a:t>Charpie</a:t>
            </a:r>
            <a:r>
              <a:rPr lang="es-ES_tradnl" sz="2400" dirty="0"/>
              <a:t>, 1970, pp. 7, 17) sugieren </a:t>
            </a:r>
            <a:r>
              <a:rPr lang="es-ES_tradnl" sz="2400" dirty="0" smtClean="0"/>
              <a:t>características </a:t>
            </a:r>
            <a:r>
              <a:rPr lang="es-ES_tradnl" sz="2400" dirty="0"/>
              <a:t>que contribuyen a la innovación. Centrándose en el individuo, algunas de las características de un inventor e innovador exitoso son las siguientes</a:t>
            </a:r>
            <a:r>
              <a:rPr lang="es-ES_tradnl" sz="2400" dirty="0" smtClean="0"/>
              <a:t>:</a:t>
            </a:r>
          </a:p>
          <a:p>
            <a:pPr>
              <a:spcBef>
                <a:spcPts val="300"/>
              </a:spcBef>
              <a:spcAft>
                <a:spcPts val="300"/>
              </a:spcAft>
              <a:buClr>
                <a:schemeClr val="tx1"/>
              </a:buClr>
              <a:buFont typeface="Arial" charset="0"/>
              <a:buChar char="•"/>
            </a:pPr>
            <a:r>
              <a:rPr lang="es-ES_tradnl" sz="2400" dirty="0"/>
              <a:t>Fuerte conocimiento </a:t>
            </a:r>
            <a:r>
              <a:rPr lang="es-ES_tradnl" sz="2400" dirty="0" smtClean="0"/>
              <a:t>técnico</a:t>
            </a:r>
          </a:p>
          <a:p>
            <a:pPr>
              <a:spcBef>
                <a:spcPts val="300"/>
              </a:spcBef>
              <a:spcAft>
                <a:spcPts val="300"/>
              </a:spcAft>
              <a:buClr>
                <a:schemeClr val="tx1"/>
              </a:buClr>
              <a:buFont typeface="Arial" charset="0"/>
              <a:buChar char="•"/>
            </a:pPr>
            <a:r>
              <a:rPr lang="es-ES_tradnl" sz="2400" dirty="0" smtClean="0"/>
              <a:t>Capaz </a:t>
            </a:r>
            <a:r>
              <a:rPr lang="es-ES_tradnl" sz="2400" dirty="0"/>
              <a:t>de lidiar con cosas en lugar de </a:t>
            </a:r>
            <a:r>
              <a:rPr lang="es-ES_tradnl" sz="2400" dirty="0" smtClean="0"/>
              <a:t>personas</a:t>
            </a:r>
          </a:p>
          <a:p>
            <a:pPr>
              <a:spcBef>
                <a:spcPts val="300"/>
              </a:spcBef>
              <a:spcAft>
                <a:spcPts val="300"/>
              </a:spcAft>
              <a:buClr>
                <a:schemeClr val="tx1"/>
              </a:buClr>
              <a:buFont typeface="Arial" charset="0"/>
              <a:buChar char="•"/>
            </a:pPr>
            <a:r>
              <a:rPr lang="es-ES_tradnl" sz="2400" dirty="0" smtClean="0"/>
              <a:t>Fluidez </a:t>
            </a:r>
            <a:r>
              <a:rPr lang="es-ES_tradnl" sz="2400" dirty="0"/>
              <a:t>en discutir ideas en lugar de manejar procesos en una organización </a:t>
            </a:r>
            <a:r>
              <a:rPr lang="es-ES_tradnl" sz="2400" dirty="0" smtClean="0"/>
              <a:t>formal</a:t>
            </a:r>
          </a:p>
          <a:p>
            <a:pPr>
              <a:spcBef>
                <a:spcPts val="300"/>
              </a:spcBef>
              <a:spcAft>
                <a:spcPts val="300"/>
              </a:spcAft>
              <a:buClr>
                <a:schemeClr val="tx1"/>
              </a:buClr>
              <a:buFont typeface="Arial" charset="0"/>
              <a:buChar char="•"/>
            </a:pPr>
            <a:r>
              <a:rPr lang="es-ES_tradnl" sz="2400" dirty="0" smtClean="0"/>
              <a:t>Más c</a:t>
            </a:r>
            <a:r>
              <a:rPr lang="es-ES" sz="2400" dirty="0" err="1" smtClean="0"/>
              <a:t>ómodo</a:t>
            </a:r>
            <a:r>
              <a:rPr lang="es-ES" sz="2400" dirty="0" smtClean="0"/>
              <a:t> </a:t>
            </a:r>
            <a:r>
              <a:rPr lang="es-ES_tradnl" sz="2400" dirty="0" smtClean="0"/>
              <a:t>con problemas técnicos </a:t>
            </a:r>
            <a:r>
              <a:rPr lang="es-ES_tradnl" sz="2400" dirty="0"/>
              <a:t>que con problemas de </a:t>
            </a:r>
            <a:r>
              <a:rPr lang="es-ES_tradnl" sz="2400" dirty="0" smtClean="0"/>
              <a:t>marketing</a:t>
            </a:r>
          </a:p>
          <a:p>
            <a:pPr>
              <a:spcBef>
                <a:spcPts val="300"/>
              </a:spcBef>
              <a:spcAft>
                <a:spcPts val="300"/>
              </a:spcAft>
              <a:buClr>
                <a:schemeClr val="tx1"/>
              </a:buClr>
              <a:buFont typeface="Arial" charset="0"/>
              <a:buChar char="•"/>
            </a:pPr>
            <a:r>
              <a:rPr lang="es-ES_tradnl" sz="2400" dirty="0" smtClean="0"/>
              <a:t>Inclinado </a:t>
            </a:r>
            <a:r>
              <a:rPr lang="es-ES_tradnl" sz="2400" dirty="0"/>
              <a:t>a </a:t>
            </a:r>
            <a:r>
              <a:rPr lang="es-ES_tradnl" sz="2400" dirty="0" smtClean="0"/>
              <a:t>esquivar los </a:t>
            </a:r>
            <a:r>
              <a:rPr lang="es-ES_tradnl" sz="2400" dirty="0"/>
              <a:t>juicios profesionales de otros</a:t>
            </a:r>
            <a:r>
              <a:rPr lang="es-ES_tradnl" sz="2400" dirty="0" smtClean="0"/>
              <a:t>.</a:t>
            </a:r>
          </a:p>
          <a:p>
            <a:pPr>
              <a:spcBef>
                <a:spcPts val="300"/>
              </a:spcBef>
              <a:spcAft>
                <a:spcPts val="300"/>
              </a:spcAft>
              <a:buClr>
                <a:schemeClr val="tx1"/>
              </a:buClr>
              <a:buFont typeface="Arial" charset="0"/>
              <a:buChar char="•"/>
            </a:pPr>
            <a:r>
              <a:rPr lang="es-ES_tradnl" sz="2400" dirty="0" smtClean="0"/>
              <a:t>Comprometidos </a:t>
            </a:r>
            <a:r>
              <a:rPr lang="es-ES_tradnl" sz="2400" dirty="0"/>
              <a:t>con conceptos innovadores y nociones de producto.</a:t>
            </a:r>
          </a:p>
        </p:txBody>
      </p:sp>
      <p:sp>
        <p:nvSpPr>
          <p:cNvPr id="3" name="CuadroTexto 2"/>
          <p:cNvSpPr txBox="1"/>
          <p:nvPr/>
        </p:nvSpPr>
        <p:spPr>
          <a:xfrm>
            <a:off x="2070130" y="5254276"/>
            <a:ext cx="8365175" cy="954107"/>
          </a:xfrm>
          <a:prstGeom prst="rect">
            <a:avLst/>
          </a:prstGeom>
          <a:noFill/>
        </p:spPr>
        <p:txBody>
          <a:bodyPr wrap="none" rtlCol="0">
            <a:spAutoFit/>
          </a:bodyPr>
          <a:lstStyle/>
          <a:p>
            <a:pPr algn="ctr"/>
            <a:r>
              <a:rPr lang="en-US" sz="2800" smtClean="0">
                <a:solidFill>
                  <a:srgbClr val="C00000"/>
                </a:solidFill>
              </a:rPr>
              <a:t>There is a distinction </a:t>
            </a:r>
            <a:r>
              <a:rPr lang="en-US" sz="2800" dirty="0">
                <a:solidFill>
                  <a:srgbClr val="C00000"/>
                </a:solidFill>
              </a:rPr>
              <a:t>between inventors (basic research)</a:t>
            </a:r>
          </a:p>
          <a:p>
            <a:pPr algn="ctr"/>
            <a:r>
              <a:rPr lang="en-US" sz="2800" dirty="0">
                <a:solidFill>
                  <a:srgbClr val="C00000"/>
                </a:solidFill>
              </a:rPr>
              <a:t>and innovators (applied research).</a:t>
            </a:r>
          </a:p>
        </p:txBody>
      </p:sp>
    </p:spTree>
    <p:extLst>
      <p:ext uri="{BB962C8B-B14F-4D97-AF65-F5344CB8AC3E}">
        <p14:creationId xmlns:p14="http://schemas.microsoft.com/office/powerpoint/2010/main" val="76943513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88</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a:t>Características</a:t>
            </a:r>
            <a:r>
              <a:rPr lang="en-US" sz="4000" dirty="0"/>
              <a:t> de los </a:t>
            </a:r>
            <a:r>
              <a:rPr lang="en-US" sz="4000" dirty="0" err="1"/>
              <a:t>inventores</a:t>
            </a:r>
            <a:r>
              <a:rPr lang="en-US" sz="4000" dirty="0"/>
              <a:t> e </a:t>
            </a:r>
            <a:r>
              <a:rPr lang="en-US" sz="4000" dirty="0" err="1"/>
              <a:t>innovadores</a:t>
            </a:r>
            <a:endParaRPr lang="en-US" sz="4000" dirty="0"/>
          </a:p>
        </p:txBody>
      </p:sp>
      <p:sp>
        <p:nvSpPr>
          <p:cNvPr id="5" name="Marcador de contenido 3"/>
          <p:cNvSpPr txBox="1">
            <a:spLocks/>
          </p:cNvSpPr>
          <p:nvPr/>
        </p:nvSpPr>
        <p:spPr>
          <a:xfrm>
            <a:off x="613800" y="1644950"/>
            <a:ext cx="10972800" cy="418241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pPr>
            <a:r>
              <a:rPr lang="en-US" sz="2400" dirty="0" smtClean="0"/>
              <a:t>Las </a:t>
            </a:r>
            <a:r>
              <a:rPr lang="en-US" sz="2400" dirty="0" err="1"/>
              <a:t>características</a:t>
            </a:r>
            <a:r>
              <a:rPr lang="en-US" sz="2400" dirty="0"/>
              <a:t> de un </a:t>
            </a:r>
            <a:r>
              <a:rPr lang="en-US" sz="2400" dirty="0" err="1"/>
              <a:t>innovador</a:t>
            </a:r>
            <a:r>
              <a:rPr lang="en-US" sz="2400" dirty="0"/>
              <a:t> </a:t>
            </a:r>
            <a:r>
              <a:rPr lang="en-US" sz="2400" dirty="0" err="1"/>
              <a:t>exitoso</a:t>
            </a:r>
            <a:r>
              <a:rPr lang="en-US" sz="2400" dirty="0"/>
              <a:t> y la </a:t>
            </a:r>
            <a:r>
              <a:rPr lang="en-US" sz="2400" dirty="0" err="1"/>
              <a:t>estructura</a:t>
            </a:r>
            <a:r>
              <a:rPr lang="en-US" sz="2400" dirty="0"/>
              <a:t> </a:t>
            </a:r>
            <a:r>
              <a:rPr lang="en-US" sz="2400" dirty="0" err="1"/>
              <a:t>organizativa</a:t>
            </a:r>
            <a:r>
              <a:rPr lang="en-US" sz="2400" dirty="0"/>
              <a:t> </a:t>
            </a:r>
            <a:r>
              <a:rPr lang="en-US" sz="2400" dirty="0" err="1" smtClean="0"/>
              <a:t>implicada</a:t>
            </a:r>
            <a:r>
              <a:rPr lang="en-US" sz="2400" dirty="0" smtClean="0"/>
              <a:t> </a:t>
            </a:r>
            <a:r>
              <a:rPr lang="en-US" sz="2400" dirty="0" err="1" smtClean="0"/>
              <a:t>pueden</a:t>
            </a:r>
            <a:r>
              <a:rPr lang="en-US" sz="2400" dirty="0" smtClean="0"/>
              <a:t> </a:t>
            </a:r>
            <a:r>
              <a:rPr lang="en-US" sz="2400" dirty="0" err="1"/>
              <a:t>resumirse</a:t>
            </a:r>
            <a:r>
              <a:rPr lang="en-US" sz="2400" dirty="0"/>
              <a:t> de la </a:t>
            </a:r>
            <a:r>
              <a:rPr lang="en-US" sz="2400" dirty="0" err="1"/>
              <a:t>siguiente</a:t>
            </a:r>
            <a:r>
              <a:rPr lang="en-US" sz="2400" dirty="0"/>
              <a:t> </a:t>
            </a:r>
            <a:r>
              <a:rPr lang="en-US" sz="2400" dirty="0" err="1"/>
              <a:t>manera</a:t>
            </a:r>
            <a:r>
              <a:rPr lang="en-US" sz="2400" dirty="0"/>
              <a:t> (</a:t>
            </a:r>
            <a:r>
              <a:rPr lang="en-US" sz="2400" dirty="0" err="1"/>
              <a:t>Twiss</a:t>
            </a:r>
            <a:r>
              <a:rPr lang="en-US" sz="2400" dirty="0"/>
              <a:t>, 1992</a:t>
            </a:r>
            <a:r>
              <a:rPr lang="en-US" sz="2400" dirty="0" smtClean="0"/>
              <a:t>):</a:t>
            </a:r>
          </a:p>
          <a:p>
            <a:pPr>
              <a:spcBef>
                <a:spcPts val="600"/>
              </a:spcBef>
              <a:spcAft>
                <a:spcPts val="600"/>
              </a:spcAft>
            </a:pPr>
            <a:r>
              <a:rPr lang="en-US" sz="2400" dirty="0" smtClean="0"/>
              <a:t>• </a:t>
            </a:r>
            <a:r>
              <a:rPr lang="en-US" sz="2400" dirty="0"/>
              <a:t>Se </a:t>
            </a:r>
            <a:r>
              <a:rPr lang="en-US" sz="2400" dirty="0" err="1"/>
              <a:t>considera</a:t>
            </a:r>
            <a:r>
              <a:rPr lang="en-US" sz="2400" dirty="0"/>
              <a:t> </a:t>
            </a:r>
            <a:r>
              <a:rPr lang="en-US" sz="2400" dirty="0" err="1"/>
              <a:t>que</a:t>
            </a:r>
            <a:r>
              <a:rPr lang="en-US" sz="2400" dirty="0"/>
              <a:t> los </a:t>
            </a:r>
            <a:r>
              <a:rPr lang="en-US" sz="2400" dirty="0" err="1"/>
              <a:t>innovadores</a:t>
            </a:r>
            <a:r>
              <a:rPr lang="en-US" sz="2400" dirty="0"/>
              <a:t> </a:t>
            </a:r>
            <a:r>
              <a:rPr lang="en-US" sz="2400" dirty="0" err="1"/>
              <a:t>exitosos</a:t>
            </a:r>
            <a:r>
              <a:rPr lang="en-US" sz="2400" dirty="0"/>
              <a:t> </a:t>
            </a:r>
            <a:r>
              <a:rPr lang="en-US" sz="2400" dirty="0" err="1"/>
              <a:t>comprenden</a:t>
            </a:r>
            <a:r>
              <a:rPr lang="en-US" sz="2400" dirty="0"/>
              <a:t> mucho </a:t>
            </a:r>
            <a:r>
              <a:rPr lang="en-US" sz="2400" dirty="0" err="1"/>
              <a:t>mejor</a:t>
            </a:r>
            <a:r>
              <a:rPr lang="en-US" sz="2400" dirty="0"/>
              <a:t> </a:t>
            </a:r>
            <a:r>
              <a:rPr lang="en-US" sz="2400" dirty="0" err="1"/>
              <a:t>las</a:t>
            </a:r>
            <a:r>
              <a:rPr lang="en-US" sz="2400" dirty="0"/>
              <a:t> </a:t>
            </a:r>
            <a:r>
              <a:rPr lang="en-US" sz="2400" dirty="0" err="1"/>
              <a:t>necesidades</a:t>
            </a:r>
            <a:r>
              <a:rPr lang="en-US" sz="2400" dirty="0"/>
              <a:t> de los </a:t>
            </a:r>
            <a:r>
              <a:rPr lang="en-US" sz="2400" dirty="0" err="1"/>
              <a:t>usuarios</a:t>
            </a:r>
            <a:r>
              <a:rPr lang="en-US" sz="2400" dirty="0" smtClean="0"/>
              <a:t>.</a:t>
            </a:r>
          </a:p>
          <a:p>
            <a:pPr>
              <a:spcBef>
                <a:spcPts val="600"/>
              </a:spcBef>
              <a:spcAft>
                <a:spcPts val="600"/>
              </a:spcAft>
            </a:pPr>
            <a:r>
              <a:rPr lang="en-US" sz="2400" dirty="0" smtClean="0"/>
              <a:t>• </a:t>
            </a:r>
            <a:r>
              <a:rPr lang="en-US" sz="2400" dirty="0"/>
              <a:t>Los </a:t>
            </a:r>
            <a:r>
              <a:rPr lang="en-US" sz="2400" dirty="0" err="1"/>
              <a:t>innovadores</a:t>
            </a:r>
            <a:r>
              <a:rPr lang="en-US" sz="2400" dirty="0"/>
              <a:t> </a:t>
            </a:r>
            <a:r>
              <a:rPr lang="en-US" sz="2400" dirty="0" err="1"/>
              <a:t>exitosos</a:t>
            </a:r>
            <a:r>
              <a:rPr lang="en-US" sz="2400" dirty="0"/>
              <a:t> </a:t>
            </a:r>
            <a:r>
              <a:rPr lang="en-US" sz="2400" dirty="0" err="1"/>
              <a:t>prestan</a:t>
            </a:r>
            <a:r>
              <a:rPr lang="en-US" sz="2400" dirty="0"/>
              <a:t> </a:t>
            </a:r>
            <a:r>
              <a:rPr lang="en-US" sz="2400" dirty="0" err="1"/>
              <a:t>mucha</a:t>
            </a:r>
            <a:r>
              <a:rPr lang="en-US" sz="2400" dirty="0"/>
              <a:t> </a:t>
            </a:r>
            <a:r>
              <a:rPr lang="en-US" sz="2400" dirty="0" err="1" smtClean="0"/>
              <a:t>atención</a:t>
            </a:r>
            <a:r>
              <a:rPr lang="en-US" sz="2400" dirty="0" smtClean="0"/>
              <a:t> </a:t>
            </a:r>
            <a:r>
              <a:rPr lang="en-US" sz="2400" dirty="0"/>
              <a:t>al marketing</a:t>
            </a:r>
            <a:r>
              <a:rPr lang="en-US" sz="2400" dirty="0" smtClean="0"/>
              <a:t>.</a:t>
            </a:r>
          </a:p>
          <a:p>
            <a:pPr>
              <a:spcBef>
                <a:spcPts val="600"/>
              </a:spcBef>
              <a:spcAft>
                <a:spcPts val="600"/>
              </a:spcAft>
            </a:pPr>
            <a:r>
              <a:rPr lang="en-US" sz="2400" dirty="0" smtClean="0"/>
              <a:t>• </a:t>
            </a:r>
            <a:r>
              <a:rPr lang="en-US" sz="2400" dirty="0"/>
              <a:t>Los </a:t>
            </a:r>
            <a:r>
              <a:rPr lang="en-US" sz="2400" dirty="0" err="1"/>
              <a:t>innovadores</a:t>
            </a:r>
            <a:r>
              <a:rPr lang="en-US" sz="2400" dirty="0"/>
              <a:t> </a:t>
            </a:r>
            <a:r>
              <a:rPr lang="en-US" sz="2400" dirty="0" err="1"/>
              <a:t>exitosos</a:t>
            </a:r>
            <a:r>
              <a:rPr lang="en-US" sz="2400" dirty="0"/>
              <a:t> </a:t>
            </a:r>
            <a:r>
              <a:rPr lang="en-US" sz="2400" dirty="0" err="1"/>
              <a:t>realizan</a:t>
            </a:r>
            <a:r>
              <a:rPr lang="en-US" sz="2400" dirty="0"/>
              <a:t> el </a:t>
            </a:r>
            <a:r>
              <a:rPr lang="en-US" sz="2400" dirty="0" err="1"/>
              <a:t>trabajo</a:t>
            </a:r>
            <a:r>
              <a:rPr lang="en-US" sz="2400" dirty="0"/>
              <a:t> de </a:t>
            </a:r>
            <a:r>
              <a:rPr lang="en-US" sz="2400" dirty="0" err="1"/>
              <a:t>desarrollo</a:t>
            </a:r>
            <a:r>
              <a:rPr lang="en-US" sz="2400" dirty="0"/>
              <a:t> de </a:t>
            </a:r>
            <a:r>
              <a:rPr lang="en-US" sz="2400" dirty="0" err="1" smtClean="0"/>
              <a:t>mejor</a:t>
            </a:r>
            <a:r>
              <a:rPr lang="en-US" sz="2400" dirty="0" smtClean="0"/>
              <a:t> </a:t>
            </a:r>
            <a:r>
              <a:rPr lang="en-US" sz="2400" dirty="0" err="1" smtClean="0"/>
              <a:t>manera</a:t>
            </a:r>
            <a:r>
              <a:rPr lang="en-US" sz="2400" dirty="0" smtClean="0"/>
              <a:t> </a:t>
            </a:r>
            <a:r>
              <a:rPr lang="en-US" sz="2400" dirty="0" err="1"/>
              <a:t>que</a:t>
            </a:r>
            <a:r>
              <a:rPr lang="en-US" sz="2400" dirty="0"/>
              <a:t> </a:t>
            </a:r>
            <a:r>
              <a:rPr lang="en-US" sz="2400" dirty="0" err="1"/>
              <a:t>aquellos</a:t>
            </a:r>
            <a:r>
              <a:rPr lang="en-US" sz="2400" dirty="0"/>
              <a:t> </a:t>
            </a:r>
            <a:r>
              <a:rPr lang="en-US" sz="2400" dirty="0" err="1"/>
              <a:t>que</a:t>
            </a:r>
            <a:r>
              <a:rPr lang="en-US" sz="2400" dirty="0"/>
              <a:t> </a:t>
            </a:r>
            <a:r>
              <a:rPr lang="en-US" sz="2400" dirty="0" err="1"/>
              <a:t>fallaron</a:t>
            </a:r>
            <a:r>
              <a:rPr lang="en-US" sz="2400" dirty="0"/>
              <a:t>, </a:t>
            </a:r>
            <a:r>
              <a:rPr lang="en-US" sz="2400" dirty="0" err="1"/>
              <a:t>pero</a:t>
            </a:r>
            <a:r>
              <a:rPr lang="en-US" sz="2400" dirty="0"/>
              <a:t> no </a:t>
            </a:r>
            <a:r>
              <a:rPr lang="en-US" sz="2400" dirty="0" err="1"/>
              <a:t>necesariamente</a:t>
            </a:r>
            <a:r>
              <a:rPr lang="en-US" sz="2400" dirty="0"/>
              <a:t> </a:t>
            </a:r>
            <a:r>
              <a:rPr lang="en-US" sz="2400" dirty="0" err="1"/>
              <a:t>más</a:t>
            </a:r>
            <a:r>
              <a:rPr lang="en-US" sz="2400" dirty="0"/>
              <a:t> </a:t>
            </a:r>
            <a:r>
              <a:rPr lang="en-US" sz="2400" dirty="0" err="1"/>
              <a:t>rápido</a:t>
            </a:r>
            <a:r>
              <a:rPr lang="en-US" sz="2400" dirty="0" smtClean="0"/>
              <a:t>.</a:t>
            </a:r>
          </a:p>
          <a:p>
            <a:pPr>
              <a:spcBef>
                <a:spcPts val="600"/>
              </a:spcBef>
              <a:spcAft>
                <a:spcPts val="600"/>
              </a:spcAft>
            </a:pPr>
            <a:r>
              <a:rPr lang="en-US" sz="2400" dirty="0" smtClean="0"/>
              <a:t>• </a:t>
            </a:r>
            <a:r>
              <a:rPr lang="en-US" sz="2400" dirty="0"/>
              <a:t>Los </a:t>
            </a:r>
            <a:r>
              <a:rPr lang="en-US" sz="2400" dirty="0" err="1"/>
              <a:t>innovadores</a:t>
            </a:r>
            <a:r>
              <a:rPr lang="en-US" sz="2400" dirty="0"/>
              <a:t> </a:t>
            </a:r>
            <a:r>
              <a:rPr lang="en-US" sz="2400" dirty="0" err="1"/>
              <a:t>exitosos</a:t>
            </a:r>
            <a:r>
              <a:rPr lang="en-US" sz="2400" dirty="0"/>
              <a:t> </a:t>
            </a:r>
            <a:r>
              <a:rPr lang="en-US" sz="2400" dirty="0" err="1"/>
              <a:t>hacen</a:t>
            </a:r>
            <a:r>
              <a:rPr lang="en-US" sz="2400" dirty="0"/>
              <a:t> un </a:t>
            </a:r>
            <a:r>
              <a:rPr lang="en-US" sz="2400" dirty="0" err="1"/>
              <a:t>uso</a:t>
            </a:r>
            <a:r>
              <a:rPr lang="en-US" sz="2400" dirty="0"/>
              <a:t> </a:t>
            </a:r>
            <a:r>
              <a:rPr lang="en-US" sz="2400" dirty="0" err="1"/>
              <a:t>más</a:t>
            </a:r>
            <a:r>
              <a:rPr lang="en-US" sz="2400" dirty="0"/>
              <a:t> </a:t>
            </a:r>
            <a:r>
              <a:rPr lang="en-US" sz="2400" dirty="0" err="1"/>
              <a:t>efectivo</a:t>
            </a:r>
            <a:r>
              <a:rPr lang="en-US" sz="2400" dirty="0"/>
              <a:t> de la </a:t>
            </a:r>
            <a:r>
              <a:rPr lang="en-US" sz="2400" dirty="0" err="1"/>
              <a:t>tecnología</a:t>
            </a:r>
            <a:r>
              <a:rPr lang="en-US" sz="2400" dirty="0"/>
              <a:t> </a:t>
            </a:r>
            <a:r>
              <a:rPr lang="en-US" sz="2400" dirty="0" err="1"/>
              <a:t>externa</a:t>
            </a:r>
            <a:r>
              <a:rPr lang="en-US" sz="2400" dirty="0"/>
              <a:t> y el </a:t>
            </a:r>
            <a:r>
              <a:rPr lang="en-US" sz="2400" dirty="0" err="1"/>
              <a:t>asesoramiento</a:t>
            </a:r>
            <a:r>
              <a:rPr lang="en-US" sz="2400" dirty="0"/>
              <a:t> </a:t>
            </a:r>
            <a:r>
              <a:rPr lang="en-US" sz="2400" dirty="0" err="1"/>
              <a:t>externo</a:t>
            </a:r>
            <a:r>
              <a:rPr lang="en-US" sz="2400" dirty="0"/>
              <a:t> (a </a:t>
            </a:r>
            <a:r>
              <a:rPr lang="en-US" sz="2400" dirty="0" err="1"/>
              <a:t>pesar</a:t>
            </a:r>
            <a:r>
              <a:rPr lang="en-US" sz="2400" dirty="0"/>
              <a:t> de </a:t>
            </a:r>
            <a:r>
              <a:rPr lang="en-US" sz="2400" dirty="0" err="1"/>
              <a:t>que</a:t>
            </a:r>
            <a:r>
              <a:rPr lang="en-US" sz="2400" dirty="0"/>
              <a:t> </a:t>
            </a:r>
            <a:r>
              <a:rPr lang="en-US" sz="2400" dirty="0" err="1"/>
              <a:t>realizan</a:t>
            </a:r>
            <a:r>
              <a:rPr lang="en-US" sz="2400" dirty="0"/>
              <a:t> gran parte del </a:t>
            </a:r>
            <a:r>
              <a:rPr lang="en-US" sz="2400" dirty="0" err="1"/>
              <a:t>trabajo</a:t>
            </a:r>
            <a:r>
              <a:rPr lang="en-US" sz="2400" dirty="0"/>
              <a:t> </a:t>
            </a:r>
            <a:r>
              <a:rPr lang="en-US" sz="2400" dirty="0" err="1"/>
              <a:t>interno</a:t>
            </a:r>
            <a:r>
              <a:rPr lang="en-US" sz="2400" dirty="0" smtClean="0"/>
              <a:t>).</a:t>
            </a:r>
          </a:p>
        </p:txBody>
      </p:sp>
    </p:spTree>
    <p:extLst>
      <p:ext uri="{BB962C8B-B14F-4D97-AF65-F5344CB8AC3E}">
        <p14:creationId xmlns:p14="http://schemas.microsoft.com/office/powerpoint/2010/main" val="124962208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89</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Formaci</a:t>
            </a:r>
            <a:r>
              <a:rPr lang="es-ES" sz="4000" dirty="0" err="1" smtClean="0"/>
              <a:t>ó</a:t>
            </a:r>
            <a:r>
              <a:rPr lang="en-US" sz="4000" dirty="0" smtClean="0"/>
              <a:t>n </a:t>
            </a:r>
            <a:r>
              <a:rPr lang="en-US" sz="4000" dirty="0"/>
              <a:t>de </a:t>
            </a:r>
            <a:r>
              <a:rPr lang="en-US" sz="4000" dirty="0" err="1"/>
              <a:t>equipos</a:t>
            </a:r>
            <a:endParaRPr lang="en-US" sz="4000" dirty="0"/>
          </a:p>
        </p:txBody>
      </p:sp>
      <p:sp>
        <p:nvSpPr>
          <p:cNvPr id="5" name="Marcador de contenido 3"/>
          <p:cNvSpPr txBox="1">
            <a:spLocks/>
          </p:cNvSpPr>
          <p:nvPr/>
        </p:nvSpPr>
        <p:spPr>
          <a:xfrm>
            <a:off x="613800" y="1518834"/>
            <a:ext cx="10972800" cy="421249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El trabajo de </a:t>
            </a:r>
            <a:r>
              <a:rPr lang="es-ES_tradnl" sz="2400" dirty="0" err="1"/>
              <a:t>Pelz</a:t>
            </a:r>
            <a:r>
              <a:rPr lang="es-ES_tradnl" sz="2400" dirty="0"/>
              <a:t> y Andrews (1966b) </a:t>
            </a:r>
            <a:r>
              <a:rPr lang="es-ES_tradnl" sz="2400" dirty="0" smtClean="0"/>
              <a:t>ha </a:t>
            </a:r>
            <a:r>
              <a:rPr lang="es-ES_tradnl" sz="2400" dirty="0"/>
              <a:t>indicado que los equipos efectivos se caracterizan por el apoyo de los miembros para el trabajo de los demás, un gran respeto por los demás miembros y habilidades, estrategias y enfoques complementarios. </a:t>
            </a:r>
            <a:endParaRPr lang="es-ES_tradnl" sz="2400" dirty="0" smtClean="0"/>
          </a:p>
          <a:p>
            <a:pPr>
              <a:spcBef>
                <a:spcPts val="300"/>
              </a:spcBef>
              <a:spcAft>
                <a:spcPts val="300"/>
              </a:spcAft>
              <a:buClr>
                <a:schemeClr val="tx1"/>
              </a:buClr>
              <a:buFont typeface="Arial" charset="0"/>
              <a:buChar char="•"/>
            </a:pPr>
            <a:r>
              <a:rPr lang="es-ES_tradnl" sz="2400" dirty="0" smtClean="0"/>
              <a:t>El </a:t>
            </a:r>
            <a:r>
              <a:rPr lang="es-ES_tradnl" sz="2400" dirty="0"/>
              <a:t>respeto requiere similitud en el nivel de habilidad, así como similitud en actitudes y valores básicos. Sin embargo, los miembros del equipo deben tener habilidades variadas y actitudes específicas que sean diferentes y complementarias. </a:t>
            </a:r>
            <a:endParaRPr lang="es-ES_tradnl" sz="2400" dirty="0" smtClean="0"/>
          </a:p>
          <a:p>
            <a:pPr>
              <a:spcBef>
                <a:spcPts val="300"/>
              </a:spcBef>
              <a:spcAft>
                <a:spcPts val="300"/>
              </a:spcAft>
              <a:buClr>
                <a:schemeClr val="tx1"/>
              </a:buClr>
              <a:buFont typeface="Arial" charset="0"/>
              <a:buChar char="•"/>
            </a:pPr>
            <a:r>
              <a:rPr lang="es-ES_tradnl" sz="2400" dirty="0" smtClean="0"/>
              <a:t>Por </a:t>
            </a:r>
            <a:r>
              <a:rPr lang="es-ES_tradnl" sz="2400" dirty="0"/>
              <a:t>ejemplo, todos pueden ser científicos de alto nivel con valores similares hacia la autonomía, pero difieren en sus disciplinas y en sus actitudes hacia métodos específicos de recolección de datos. </a:t>
            </a:r>
            <a:endParaRPr lang="es-ES_tradnl" sz="2400" dirty="0" smtClean="0"/>
          </a:p>
          <a:p>
            <a:pPr>
              <a:spcBef>
                <a:spcPts val="300"/>
              </a:spcBef>
              <a:spcAft>
                <a:spcPts val="300"/>
              </a:spcAft>
              <a:buClr>
                <a:schemeClr val="tx1"/>
              </a:buClr>
              <a:buFont typeface="Arial" charset="0"/>
              <a:buChar char="•"/>
            </a:pPr>
            <a:r>
              <a:rPr lang="es-ES_tradnl" sz="2400" dirty="0" smtClean="0"/>
              <a:t>El </a:t>
            </a:r>
            <a:r>
              <a:rPr lang="es-ES_tradnl" sz="2400" dirty="0"/>
              <a:t>apoyo empírico para este punto se ha obtenido en estudios de laboratorio (</a:t>
            </a:r>
            <a:r>
              <a:rPr lang="es-ES_tradnl" sz="2400" dirty="0" err="1"/>
              <a:t>Triandis</a:t>
            </a:r>
            <a:r>
              <a:rPr lang="es-ES_tradnl" sz="2400" dirty="0"/>
              <a:t> et al., 1965), lo que indica que la creatividad era máxima cuando los miembros del equipo eran similares en sus habilidades pero diferentes en sus actitudes específicas.</a:t>
            </a:r>
          </a:p>
        </p:txBody>
      </p:sp>
    </p:spTree>
    <p:extLst>
      <p:ext uri="{BB962C8B-B14F-4D97-AF65-F5344CB8AC3E}">
        <p14:creationId xmlns:p14="http://schemas.microsoft.com/office/powerpoint/2010/main" val="603124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fontScale="92500"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Horario</a:t>
            </a:r>
            <a:r>
              <a:rPr lang="en-US" sz="2400" dirty="0" smtClean="0"/>
              <a:t> de </a:t>
            </a:r>
            <a:r>
              <a:rPr lang="en-US" sz="2400" dirty="0" err="1" smtClean="0"/>
              <a:t>consulta</a:t>
            </a:r>
            <a:r>
              <a:rPr lang="en-US" sz="2400" dirty="0" smtClean="0"/>
              <a:t>: </a:t>
            </a:r>
            <a:r>
              <a:rPr lang="en-US" sz="2400" dirty="0" err="1" smtClean="0"/>
              <a:t>viernes</a:t>
            </a:r>
            <a:r>
              <a:rPr lang="en-US" sz="2400" dirty="0" smtClean="0"/>
              <a:t> 16.00 a 18.00, </a:t>
            </a:r>
            <a:r>
              <a:rPr lang="en-US" sz="2400" dirty="0" err="1" smtClean="0"/>
              <a:t>previo</a:t>
            </a:r>
            <a:r>
              <a:rPr lang="en-US" sz="2400" dirty="0" smtClean="0"/>
              <a:t> </a:t>
            </a:r>
            <a:r>
              <a:rPr lang="en-US" sz="2400" dirty="0" err="1" smtClean="0"/>
              <a:t>acuerdo</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smtClean="0"/>
              <a:t>?</a:t>
            </a:r>
          </a:p>
          <a:p>
            <a:r>
              <a:rPr lang="es-ES" sz="2400" dirty="0" smtClean="0"/>
              <a:t>Opción 1: Actuación: presentación de 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smtClean="0">
                <a:solidFill>
                  <a:schemeClr val="tx1"/>
                </a:solidFill>
              </a:rPr>
              <a:t>github.com/lore10/I-D-i</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spTree>
    <p:extLst>
      <p:ext uri="{BB962C8B-B14F-4D97-AF65-F5344CB8AC3E}">
        <p14:creationId xmlns:p14="http://schemas.microsoft.com/office/powerpoint/2010/main" val="8334107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90</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Formaci</a:t>
            </a:r>
            <a:r>
              <a:rPr lang="es-ES" sz="4000" dirty="0" err="1" smtClean="0"/>
              <a:t>ó</a:t>
            </a:r>
            <a:r>
              <a:rPr lang="en-US" sz="4000" dirty="0" smtClean="0"/>
              <a:t>n </a:t>
            </a:r>
            <a:r>
              <a:rPr lang="en-US" sz="4000" dirty="0"/>
              <a:t>de </a:t>
            </a:r>
            <a:r>
              <a:rPr lang="en-US" sz="4000" dirty="0" err="1"/>
              <a:t>equipos</a:t>
            </a:r>
            <a:endParaRPr lang="en-US" sz="4000" dirty="0"/>
          </a:p>
        </p:txBody>
      </p:sp>
      <p:sp>
        <p:nvSpPr>
          <p:cNvPr id="5" name="Marcador de contenido 3"/>
          <p:cNvSpPr txBox="1">
            <a:spLocks/>
          </p:cNvSpPr>
          <p:nvPr/>
        </p:nvSpPr>
        <p:spPr>
          <a:xfrm>
            <a:off x="613800" y="1518834"/>
            <a:ext cx="10972800" cy="421249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investigación se está volviendo cada vez más interdisciplinaria y muchos de los equipos de investigación incluyen miembros de diferentes disciplinas y culturas. Eso crea problemas de coordinación, pero también puede aumentar la creatividad. </a:t>
            </a:r>
            <a:endParaRPr lang="es-ES_tradnl" sz="2400" dirty="0" smtClean="0"/>
          </a:p>
          <a:p>
            <a:pPr>
              <a:spcBef>
                <a:spcPts val="300"/>
              </a:spcBef>
              <a:spcAft>
                <a:spcPts val="300"/>
              </a:spcAft>
              <a:buClr>
                <a:schemeClr val="tx1"/>
              </a:buClr>
              <a:buFont typeface="Arial" charset="0"/>
              <a:buChar char="•"/>
            </a:pPr>
            <a:r>
              <a:rPr lang="es-ES_tradnl" sz="2400" dirty="0" smtClean="0"/>
              <a:t>Incluir </a:t>
            </a:r>
            <a:r>
              <a:rPr lang="es-ES_tradnl" sz="2400" dirty="0"/>
              <a:t>a miembros del equipo que son multiculturales puede aumentar la creatividad. Como sostienen </a:t>
            </a:r>
            <a:r>
              <a:rPr lang="es-ES_tradnl" sz="2400" dirty="0" err="1"/>
              <a:t>Leung</a:t>
            </a:r>
            <a:r>
              <a:rPr lang="es-ES_tradnl" sz="2400" dirty="0"/>
              <a:t> y sus colegas (2008), la experiencia multicultural puede contribuir a la creatividad porque permite a las personas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a) ampliar el rango de ideas y conceptos accesibles,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b) reconocer que la misma forma puede tener diferentes funciones,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c) desestabilizar establecida asociaciones,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d) aumentar su disposición a buscar ideas de diversas fuentes, y </a:t>
            </a:r>
            <a:endParaRPr lang="es-ES_tradnl" sz="2400" dirty="0" smtClean="0"/>
          </a:p>
          <a:p>
            <a:pPr>
              <a:spcBef>
                <a:spcPts val="300"/>
              </a:spcBef>
              <a:spcAft>
                <a:spcPts val="300"/>
              </a:spcAft>
              <a:buClr>
                <a:schemeClr val="tx1"/>
              </a:buClr>
              <a:buFont typeface="Arial" charset="0"/>
              <a:buChar char="•"/>
            </a:pPr>
            <a:r>
              <a:rPr lang="es-ES_tradnl" sz="2400" dirty="0" smtClean="0"/>
              <a:t>(</a:t>
            </a:r>
            <a:r>
              <a:rPr lang="es-ES_tradnl" sz="2400" dirty="0"/>
              <a:t>e) construir una mayor complejidad cognitiva. </a:t>
            </a:r>
            <a:endParaRPr lang="es-ES_tradnl" sz="2400" dirty="0" smtClean="0"/>
          </a:p>
        </p:txBody>
      </p:sp>
    </p:spTree>
    <p:extLst>
      <p:ext uri="{BB962C8B-B14F-4D97-AF65-F5344CB8AC3E}">
        <p14:creationId xmlns:p14="http://schemas.microsoft.com/office/powerpoint/2010/main" val="10254094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91</a:t>
            </a:fld>
            <a:endParaRPr lang="en-US" sz="1600" dirty="0"/>
          </a:p>
        </p:txBody>
      </p:sp>
      <p:sp>
        <p:nvSpPr>
          <p:cNvPr id="6"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err="1" smtClean="0"/>
              <a:t>Formaci</a:t>
            </a:r>
            <a:r>
              <a:rPr lang="es-ES" sz="4000" dirty="0" err="1" smtClean="0"/>
              <a:t>ó</a:t>
            </a:r>
            <a:r>
              <a:rPr lang="en-US" sz="4000" dirty="0" smtClean="0"/>
              <a:t>n </a:t>
            </a:r>
            <a:r>
              <a:rPr lang="en-US" sz="4000" dirty="0"/>
              <a:t>de </a:t>
            </a:r>
            <a:r>
              <a:rPr lang="en-US" sz="4000" dirty="0" err="1"/>
              <a:t>equipos</a:t>
            </a:r>
            <a:endParaRPr lang="en-US" sz="4000" dirty="0"/>
          </a:p>
        </p:txBody>
      </p:sp>
      <p:sp>
        <p:nvSpPr>
          <p:cNvPr id="5" name="Marcador de contenido 3"/>
          <p:cNvSpPr txBox="1">
            <a:spLocks/>
          </p:cNvSpPr>
          <p:nvPr/>
        </p:nvSpPr>
        <p:spPr>
          <a:xfrm>
            <a:off x="613800" y="1518834"/>
            <a:ext cx="10972800" cy="421249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00"/>
              </a:spcBef>
              <a:spcAft>
                <a:spcPts val="300"/>
              </a:spcAft>
              <a:buClr>
                <a:schemeClr val="tx1"/>
              </a:buClr>
              <a:buFont typeface="Arial" charset="0"/>
              <a:buChar char="•"/>
            </a:pPr>
            <a:r>
              <a:rPr lang="es-ES_tradnl" sz="2400" dirty="0"/>
              <a:t> La similitud en la habilidad es importante porque no es deseable que las personas vean a sus compañeros de trabajo </a:t>
            </a:r>
            <a:r>
              <a:rPr lang="es-ES_tradnl" sz="2400" dirty="0" smtClean="0"/>
              <a:t>intelectualmente </a:t>
            </a:r>
            <a:r>
              <a:rPr lang="es-ES_tradnl" sz="2400" dirty="0"/>
              <a:t>demasiado diferentes. Una persona se siente incómoda con los compañeros de trabajo que son </a:t>
            </a:r>
            <a:r>
              <a:rPr lang="es-ES_tradnl" sz="2400" dirty="0" smtClean="0"/>
              <a:t>”menos inteligentes" </a:t>
            </a:r>
            <a:r>
              <a:rPr lang="es-ES_tradnl" sz="2400" dirty="0"/>
              <a:t>o "genios", y por lo tanto la cooperación sufrirá</a:t>
            </a:r>
            <a:r>
              <a:rPr lang="es-ES_tradnl" sz="2400" dirty="0" smtClean="0"/>
              <a:t>.</a:t>
            </a:r>
            <a:endParaRPr lang="es-ES_tradnl" sz="2400" dirty="0"/>
          </a:p>
          <a:p>
            <a:pPr>
              <a:spcBef>
                <a:spcPts val="300"/>
              </a:spcBef>
              <a:spcAft>
                <a:spcPts val="300"/>
              </a:spcAft>
              <a:buClr>
                <a:schemeClr val="tx1"/>
              </a:buClr>
              <a:buFont typeface="Arial" charset="0"/>
              <a:buChar char="•"/>
            </a:pPr>
            <a:endParaRPr lang="es-ES_tradnl" sz="2400" dirty="0" smtClean="0"/>
          </a:p>
          <a:p>
            <a:pPr>
              <a:spcBef>
                <a:spcPts val="300"/>
              </a:spcBef>
              <a:spcAft>
                <a:spcPts val="300"/>
              </a:spcAft>
              <a:buClr>
                <a:schemeClr val="tx1"/>
              </a:buClr>
              <a:buFont typeface="Arial" charset="0"/>
              <a:buChar char="•"/>
            </a:pPr>
            <a:r>
              <a:rPr lang="es-ES_tradnl" sz="2400" dirty="0"/>
              <a:t>Una persona que habla se lleva mejor con aquellos que les gusta escuchar. Una diversidad de puntos de vista sobre cómo abordar un proyecto de investigación y diferentes habilidades relacionadas con su operación real puede resultar en un mejor proyecto de investigación (</a:t>
            </a:r>
            <a:r>
              <a:rPr lang="es-ES_tradnl" sz="2400" dirty="0" err="1"/>
              <a:t>Janis</a:t>
            </a:r>
            <a:r>
              <a:rPr lang="es-ES_tradnl" sz="2400" dirty="0"/>
              <a:t>, 1972). </a:t>
            </a:r>
            <a:endParaRPr lang="es-ES_tradnl" sz="2400" dirty="0" smtClean="0"/>
          </a:p>
          <a:p>
            <a:pPr>
              <a:spcBef>
                <a:spcPts val="300"/>
              </a:spcBef>
              <a:spcAft>
                <a:spcPts val="300"/>
              </a:spcAft>
              <a:buClr>
                <a:schemeClr val="tx1"/>
              </a:buClr>
              <a:buFont typeface="Arial" charset="0"/>
              <a:buChar char="•"/>
            </a:pPr>
            <a:endParaRPr lang="es-ES_tradnl" sz="2400" dirty="0"/>
          </a:p>
          <a:p>
            <a:pPr>
              <a:spcBef>
                <a:spcPts val="300"/>
              </a:spcBef>
              <a:spcAft>
                <a:spcPts val="300"/>
              </a:spcAft>
              <a:buClr>
                <a:schemeClr val="tx1"/>
              </a:buClr>
              <a:buFont typeface="Arial" charset="0"/>
              <a:buChar char="•"/>
            </a:pPr>
            <a:r>
              <a:rPr lang="es-ES_tradnl" sz="2400" dirty="0" smtClean="0"/>
              <a:t>Si </a:t>
            </a:r>
            <a:r>
              <a:rPr lang="es-ES_tradnl" sz="2400" dirty="0"/>
              <a:t>los miembros del equipo son muy diferentes, la cooperación </a:t>
            </a:r>
            <a:r>
              <a:rPr lang="es-ES_tradnl" sz="2400" dirty="0" smtClean="0"/>
              <a:t>sufrirá</a:t>
            </a:r>
            <a:r>
              <a:rPr lang="mr-IN" sz="2400" dirty="0" smtClean="0"/>
              <a:t>…</a:t>
            </a:r>
            <a:endParaRPr lang="es-ES_tradnl" sz="2400" dirty="0"/>
          </a:p>
        </p:txBody>
      </p:sp>
    </p:spTree>
    <p:extLst>
      <p:ext uri="{BB962C8B-B14F-4D97-AF65-F5344CB8AC3E}">
        <p14:creationId xmlns:p14="http://schemas.microsoft.com/office/powerpoint/2010/main" val="15906221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92</a:t>
            </a:fld>
            <a:endParaRPr lang="en-US" sz="1600"/>
          </a:p>
        </p:txBody>
      </p:sp>
      <p:sp>
        <p:nvSpPr>
          <p:cNvPr id="3" name="Rectángulo 2"/>
          <p:cNvSpPr/>
          <p:nvPr/>
        </p:nvSpPr>
        <p:spPr>
          <a:xfrm>
            <a:off x="495946" y="1655891"/>
            <a:ext cx="11267268" cy="3970318"/>
          </a:xfrm>
          <a:prstGeom prst="rect">
            <a:avLst/>
          </a:prstGeom>
        </p:spPr>
        <p:txBody>
          <a:bodyPr wrap="square">
            <a:spAutoFit/>
          </a:bodyPr>
          <a:lstStyle/>
          <a:p>
            <a:pPr marL="342900" indent="-342900">
              <a:buAutoNum type="arabicPeriod"/>
            </a:pPr>
            <a:r>
              <a:rPr lang="en-US" sz="2800" dirty="0" smtClean="0"/>
              <a:t>¿</a:t>
            </a:r>
            <a:r>
              <a:rPr lang="en-US" sz="2800" dirty="0" err="1"/>
              <a:t>Cuáles</a:t>
            </a:r>
            <a:r>
              <a:rPr lang="en-US" sz="2800" dirty="0"/>
              <a:t> son los </a:t>
            </a:r>
            <a:r>
              <a:rPr lang="en-US" sz="2800" dirty="0" err="1"/>
              <a:t>criterios</a:t>
            </a:r>
            <a:r>
              <a:rPr lang="en-US" sz="2800" dirty="0"/>
              <a:t> de </a:t>
            </a:r>
            <a:r>
              <a:rPr lang="en-US" sz="2800" dirty="0" err="1"/>
              <a:t>eficacia</a:t>
            </a:r>
            <a:r>
              <a:rPr lang="en-US" sz="2800" dirty="0"/>
              <a:t> </a:t>
            </a:r>
            <a:r>
              <a:rPr lang="en-US" sz="2800" dirty="0" err="1"/>
              <a:t>organizativa</a:t>
            </a:r>
            <a:r>
              <a:rPr lang="en-US" sz="2800" dirty="0"/>
              <a:t> del </a:t>
            </a:r>
            <a:r>
              <a:rPr lang="en-US" sz="2800" dirty="0" err="1"/>
              <a:t>laboratorio</a:t>
            </a:r>
            <a:r>
              <a:rPr lang="en-US" sz="2800" dirty="0"/>
              <a:t> de </a:t>
            </a:r>
            <a:r>
              <a:rPr lang="en-US" sz="2800" dirty="0" smtClean="0"/>
              <a:t>I+D?</a:t>
            </a:r>
          </a:p>
          <a:p>
            <a:pPr marL="342900" indent="-342900">
              <a:buAutoNum type="arabicPeriod"/>
            </a:pPr>
            <a:r>
              <a:rPr lang="en-US" sz="2800" dirty="0" smtClean="0"/>
              <a:t>¿</a:t>
            </a:r>
            <a:r>
              <a:rPr lang="en-US" sz="2800" dirty="0" err="1" smtClean="0"/>
              <a:t>Qué</a:t>
            </a:r>
            <a:r>
              <a:rPr lang="en-US" sz="2800" dirty="0" smtClean="0"/>
              <a:t> </a:t>
            </a:r>
            <a:r>
              <a:rPr lang="en-US" sz="2800" dirty="0" err="1"/>
              <a:t>tipo</a:t>
            </a:r>
            <a:r>
              <a:rPr lang="en-US" sz="2800" dirty="0"/>
              <a:t> de personas son </a:t>
            </a:r>
            <a:r>
              <a:rPr lang="en-US" sz="2800" dirty="0" err="1"/>
              <a:t>las</a:t>
            </a:r>
            <a:r>
              <a:rPr lang="en-US" sz="2800" dirty="0"/>
              <a:t> </a:t>
            </a:r>
            <a:r>
              <a:rPr lang="en-US" sz="2800" dirty="0" err="1"/>
              <a:t>más</a:t>
            </a:r>
            <a:r>
              <a:rPr lang="en-US" sz="2800" dirty="0"/>
              <a:t> </a:t>
            </a:r>
            <a:r>
              <a:rPr lang="en-US" sz="2800" dirty="0" err="1"/>
              <a:t>creativas</a:t>
            </a:r>
            <a:r>
              <a:rPr lang="en-US" sz="2800" dirty="0" smtClean="0"/>
              <a:t>?</a:t>
            </a:r>
          </a:p>
          <a:p>
            <a:pPr marL="342900" indent="-342900">
              <a:buAutoNum type="arabicPeriod"/>
            </a:pPr>
            <a:r>
              <a:rPr lang="en-US" sz="2800" dirty="0" smtClean="0"/>
              <a:t>¿</a:t>
            </a:r>
            <a:r>
              <a:rPr lang="en-US" sz="2800" dirty="0" err="1"/>
              <a:t>Qué</a:t>
            </a:r>
            <a:r>
              <a:rPr lang="en-US" sz="2800" dirty="0"/>
              <a:t> se </a:t>
            </a:r>
            <a:r>
              <a:rPr lang="en-US" sz="2800" dirty="0" err="1"/>
              <a:t>puede</a:t>
            </a:r>
            <a:r>
              <a:rPr lang="en-US" sz="2800" dirty="0"/>
              <a:t> </a:t>
            </a:r>
            <a:r>
              <a:rPr lang="en-US" sz="2800" dirty="0" err="1"/>
              <a:t>hacer</a:t>
            </a:r>
            <a:r>
              <a:rPr lang="en-US" sz="2800" dirty="0"/>
              <a:t> para </a:t>
            </a:r>
            <a:r>
              <a:rPr lang="en-US" sz="2800" dirty="0" err="1"/>
              <a:t>aumentar</a:t>
            </a:r>
            <a:r>
              <a:rPr lang="en-US" sz="2800" dirty="0"/>
              <a:t> la </a:t>
            </a:r>
            <a:r>
              <a:rPr lang="en-US" sz="2800" dirty="0" err="1"/>
              <a:t>productividad</a:t>
            </a:r>
            <a:r>
              <a:rPr lang="en-US" sz="2800" dirty="0"/>
              <a:t> de la </a:t>
            </a:r>
            <a:r>
              <a:rPr lang="en-US" sz="2800" dirty="0" err="1"/>
              <a:t>investigación</a:t>
            </a:r>
            <a:r>
              <a:rPr lang="en-US" sz="2800" dirty="0"/>
              <a:t> y la </a:t>
            </a:r>
            <a:r>
              <a:rPr lang="en-US" sz="2800" dirty="0" err="1"/>
              <a:t>creatividad</a:t>
            </a:r>
            <a:r>
              <a:rPr lang="en-US" sz="2800" dirty="0" smtClean="0"/>
              <a:t>?</a:t>
            </a:r>
          </a:p>
          <a:p>
            <a:pPr marL="342900" indent="-342900">
              <a:buAutoNum type="arabicPeriod"/>
            </a:pPr>
            <a:r>
              <a:rPr lang="en-US" sz="2800" dirty="0" smtClean="0"/>
              <a:t>¿</a:t>
            </a:r>
            <a:r>
              <a:rPr lang="en-US" sz="2800" dirty="0" err="1" smtClean="0"/>
              <a:t>Cómo</a:t>
            </a:r>
            <a:r>
              <a:rPr lang="en-US" sz="2800" dirty="0" smtClean="0"/>
              <a:t> </a:t>
            </a:r>
            <a:r>
              <a:rPr lang="en-US" sz="2800" dirty="0" err="1" smtClean="0"/>
              <a:t>deben</a:t>
            </a:r>
            <a:r>
              <a:rPr lang="en-US" sz="2800" dirty="0" smtClean="0"/>
              <a:t> </a:t>
            </a:r>
            <a:r>
              <a:rPr lang="en-US" sz="2800" dirty="0" err="1" smtClean="0"/>
              <a:t>ser</a:t>
            </a:r>
            <a:r>
              <a:rPr lang="en-US" sz="2800" dirty="0" smtClean="0"/>
              <a:t> </a:t>
            </a:r>
            <a:r>
              <a:rPr lang="en-US" sz="2800" dirty="0" err="1" smtClean="0"/>
              <a:t>manejados</a:t>
            </a:r>
            <a:r>
              <a:rPr lang="en-US" sz="2800" dirty="0" smtClean="0"/>
              <a:t> </a:t>
            </a:r>
            <a:r>
              <a:rPr lang="en-US" sz="2800" dirty="0" err="1" smtClean="0"/>
              <a:t>por</a:t>
            </a:r>
            <a:r>
              <a:rPr lang="en-US" sz="2800" dirty="0" smtClean="0"/>
              <a:t> los </a:t>
            </a:r>
            <a:r>
              <a:rPr lang="en-US" sz="2800" dirty="0" err="1" smtClean="0"/>
              <a:t>gerentes</a:t>
            </a:r>
            <a:r>
              <a:rPr lang="en-US" sz="2800" dirty="0" smtClean="0"/>
              <a:t> de </a:t>
            </a:r>
            <a:r>
              <a:rPr lang="en-US" sz="2800" dirty="0" err="1" smtClean="0"/>
              <a:t>investigación</a:t>
            </a:r>
            <a:r>
              <a:rPr lang="en-US" sz="2800" dirty="0" smtClean="0"/>
              <a:t> </a:t>
            </a:r>
            <a:r>
              <a:rPr lang="en-US" sz="2800" dirty="0" err="1" smtClean="0"/>
              <a:t>las</a:t>
            </a:r>
            <a:r>
              <a:rPr lang="en-US" sz="2800" dirty="0" smtClean="0"/>
              <a:t> </a:t>
            </a:r>
            <a:r>
              <a:rPr lang="en-US" sz="2800" dirty="0" err="1" smtClean="0"/>
              <a:t>características</a:t>
            </a:r>
            <a:r>
              <a:rPr lang="en-US" sz="2800" dirty="0" smtClean="0"/>
              <a:t> </a:t>
            </a:r>
            <a:r>
              <a:rPr lang="en-US" sz="2800" dirty="0" err="1" smtClean="0"/>
              <a:t>únicas</a:t>
            </a:r>
            <a:r>
              <a:rPr lang="en-US" sz="2800" dirty="0" smtClean="0"/>
              <a:t> de los </a:t>
            </a:r>
            <a:r>
              <a:rPr lang="en-US" sz="2800" dirty="0" err="1" smtClean="0"/>
              <a:t>inventores</a:t>
            </a:r>
            <a:r>
              <a:rPr lang="en-US" sz="2800" dirty="0" smtClean="0"/>
              <a:t> e </a:t>
            </a:r>
            <a:r>
              <a:rPr lang="en-US" sz="2800" dirty="0" err="1" smtClean="0"/>
              <a:t>innovadores</a:t>
            </a:r>
            <a:r>
              <a:rPr lang="en-US" sz="2800" dirty="0" smtClean="0"/>
              <a:t>? </a:t>
            </a:r>
            <a:r>
              <a:rPr lang="en-US" sz="2800" dirty="0" err="1" smtClean="0"/>
              <a:t>Desarrollar</a:t>
            </a:r>
            <a:r>
              <a:rPr lang="en-US" sz="2800" dirty="0" smtClean="0"/>
              <a:t> un </a:t>
            </a:r>
            <a:r>
              <a:rPr lang="en-US" sz="2800" dirty="0" err="1" smtClean="0"/>
              <a:t>caso</a:t>
            </a:r>
            <a:r>
              <a:rPr lang="en-US" sz="2800" dirty="0" smtClean="0"/>
              <a:t> de </a:t>
            </a:r>
            <a:r>
              <a:rPr lang="en-US" sz="2800" dirty="0" err="1" smtClean="0"/>
              <a:t>estudio</a:t>
            </a:r>
            <a:r>
              <a:rPr lang="en-US" sz="2800" dirty="0" smtClean="0"/>
              <a:t>.</a:t>
            </a:r>
          </a:p>
          <a:p>
            <a:pPr marL="342900" indent="-342900">
              <a:buAutoNum type="arabicPeriod"/>
            </a:pPr>
            <a:r>
              <a:rPr lang="en-US" sz="2800" dirty="0" smtClean="0"/>
              <a:t>¿</a:t>
            </a:r>
            <a:r>
              <a:rPr lang="en-US" sz="2800" dirty="0" err="1" smtClean="0"/>
              <a:t>Cómo</a:t>
            </a:r>
            <a:r>
              <a:rPr lang="en-US" sz="2800" dirty="0" smtClean="0"/>
              <a:t> </a:t>
            </a:r>
            <a:r>
              <a:rPr lang="en-US" sz="2800" dirty="0" err="1"/>
              <a:t>contribuye</a:t>
            </a:r>
            <a:r>
              <a:rPr lang="en-US" sz="2800" dirty="0"/>
              <a:t> el </a:t>
            </a:r>
            <a:r>
              <a:rPr lang="en-US" sz="2800" dirty="0" err="1"/>
              <a:t>espíritu</a:t>
            </a:r>
            <a:r>
              <a:rPr lang="en-US" sz="2800" dirty="0"/>
              <a:t> de </a:t>
            </a:r>
            <a:r>
              <a:rPr lang="en-US" sz="2800" dirty="0" err="1"/>
              <a:t>una</a:t>
            </a:r>
            <a:r>
              <a:rPr lang="en-US" sz="2800" dirty="0"/>
              <a:t> </a:t>
            </a:r>
            <a:r>
              <a:rPr lang="en-US" sz="2800" dirty="0" err="1"/>
              <a:t>comunidad</a:t>
            </a:r>
            <a:r>
              <a:rPr lang="en-US" sz="2800" dirty="0"/>
              <a:t> </a:t>
            </a:r>
            <a:r>
              <a:rPr lang="en-US" sz="2800" dirty="0" err="1"/>
              <a:t>científica</a:t>
            </a:r>
            <a:r>
              <a:rPr lang="en-US" sz="2800" dirty="0"/>
              <a:t> al </a:t>
            </a:r>
            <a:r>
              <a:rPr lang="en-US" sz="2800" dirty="0" err="1"/>
              <a:t>progreso</a:t>
            </a:r>
            <a:r>
              <a:rPr lang="en-US" sz="2800" dirty="0"/>
              <a:t> en </a:t>
            </a:r>
            <a:r>
              <a:rPr lang="en-US" sz="2800" dirty="0" err="1"/>
              <a:t>investigación</a:t>
            </a:r>
            <a:r>
              <a:rPr lang="en-US" sz="2800" dirty="0"/>
              <a:t>, </a:t>
            </a:r>
            <a:r>
              <a:rPr lang="en-US" sz="2800" dirty="0" err="1"/>
              <a:t>desarrollo</a:t>
            </a:r>
            <a:r>
              <a:rPr lang="en-US" sz="2800" dirty="0"/>
              <a:t> e </a:t>
            </a:r>
            <a:r>
              <a:rPr lang="en-US" sz="2800" dirty="0" err="1"/>
              <a:t>innovación</a:t>
            </a:r>
            <a:r>
              <a:rPr lang="en-US" sz="2800" dirty="0"/>
              <a:t>?</a:t>
            </a:r>
          </a:p>
        </p:txBody>
      </p:sp>
      <p:sp>
        <p:nvSpPr>
          <p:cNvPr id="5" name="Título 1"/>
          <p:cNvSpPr txBox="1">
            <a:spLocks/>
          </p:cNvSpPr>
          <p:nvPr/>
        </p:nvSpPr>
        <p:spPr>
          <a:xfrm>
            <a:off x="770401" y="571500"/>
            <a:ext cx="10659600" cy="107345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Discusión</a:t>
            </a:r>
            <a:endParaRPr lang="en-US" sz="4000" dirty="0"/>
          </a:p>
        </p:txBody>
      </p:sp>
    </p:spTree>
    <p:extLst>
      <p:ext uri="{BB962C8B-B14F-4D97-AF65-F5344CB8AC3E}">
        <p14:creationId xmlns:p14="http://schemas.microsoft.com/office/powerpoint/2010/main" val="182448180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93</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1183044502"/>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solidFill>
                            <a:schemeClr val="tx1"/>
                          </a:solidFill>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solidFill>
                            <a:srgbClr val="FF0000"/>
                          </a:solidFill>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39707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Diseño de puestos de trabajo y efectividad organizativa</a:t>
            </a:r>
          </a:p>
        </p:txBody>
      </p:sp>
    </p:spTree>
    <p:extLst>
      <p:ext uri="{BB962C8B-B14F-4D97-AF65-F5344CB8AC3E}">
        <p14:creationId xmlns:p14="http://schemas.microsoft.com/office/powerpoint/2010/main" val="212004493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95</a:t>
            </a:fld>
            <a:endParaRPr lang="en-US" sz="1600" dirty="0"/>
          </a:p>
        </p:txBody>
      </p:sp>
      <p:sp>
        <p:nvSpPr>
          <p:cNvPr id="6" name="Título 1"/>
          <p:cNvSpPr txBox="1">
            <a:spLocks/>
          </p:cNvSpPr>
          <p:nvPr/>
        </p:nvSpPr>
        <p:spPr>
          <a:xfrm>
            <a:off x="939339" y="886108"/>
            <a:ext cx="10490661" cy="75884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Introducción</a:t>
            </a:r>
            <a:endParaRPr lang="en-US" sz="4000" dirty="0"/>
          </a:p>
        </p:txBody>
      </p:sp>
      <p:sp>
        <p:nvSpPr>
          <p:cNvPr id="5" name="Marcador de contenido 3"/>
          <p:cNvSpPr txBox="1">
            <a:spLocks/>
          </p:cNvSpPr>
          <p:nvPr/>
        </p:nvSpPr>
        <p:spPr>
          <a:xfrm>
            <a:off x="613800" y="1794295"/>
            <a:ext cx="10972800" cy="33563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Una consideración importante en el diseño de puestos de trabajo es la coincidencia entre los requisitos de la organización y los requisitos de los individuos. Para diseñar un trabajo de manera óptima, uno debe considerar las habilidades, los intereses y la personalidad de los individuos, así como las necesidades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Por </a:t>
            </a:r>
            <a:r>
              <a:rPr lang="es-ES_tradnl" sz="2400" dirty="0"/>
              <a:t>ejemplo, la organización puede encontrar mejor que las personas sigan precisamente las reglas </a:t>
            </a:r>
            <a:r>
              <a:rPr lang="es-ES_tradnl" sz="2400" dirty="0" smtClean="0"/>
              <a:t>que </a:t>
            </a:r>
            <a:r>
              <a:rPr lang="es-ES_tradnl" sz="2400" dirty="0"/>
              <a:t>la organización desarrolla, pero a menudo las personas encuentran mucho más satisfactorio si tienen una libertad considerable para decidir cómo comportarse dentro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La </a:t>
            </a:r>
            <a:r>
              <a:rPr lang="es-ES_tradnl" sz="2400" dirty="0"/>
              <a:t>libertad del individuo, por otra parte, no puede ser ilimitada, por lo que los trabajos deben diseñarse de tal manera que se logre un equilibrio entre las necesidades de la organización y las necesidades de los individuos. </a:t>
            </a:r>
          </a:p>
        </p:txBody>
      </p:sp>
    </p:spTree>
    <p:extLst>
      <p:ext uri="{BB962C8B-B14F-4D97-AF65-F5344CB8AC3E}">
        <p14:creationId xmlns:p14="http://schemas.microsoft.com/office/powerpoint/2010/main" val="120527061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96</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Introducción</a:t>
            </a:r>
            <a:endParaRPr lang="en-US" sz="4000" dirty="0"/>
          </a:p>
        </p:txBody>
      </p:sp>
      <p:sp>
        <p:nvSpPr>
          <p:cNvPr id="5" name="Marcador de contenido 3"/>
          <p:cNvSpPr txBox="1">
            <a:spLocks/>
          </p:cNvSpPr>
          <p:nvPr/>
        </p:nvSpPr>
        <p:spPr>
          <a:xfrm>
            <a:off x="613800" y="1725283"/>
            <a:ext cx="10972800" cy="33563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La organización debe preocuparse por la compatibilidad de los objetivos individuales con los de la organización para maximizar la motivación de los individuos y minimizar la fricción entre ellos. </a:t>
            </a:r>
            <a:endParaRPr lang="es-ES_tradnl" sz="2400" dirty="0" smtClean="0"/>
          </a:p>
          <a:p>
            <a:pPr>
              <a:spcBef>
                <a:spcPts val="600"/>
              </a:spcBef>
              <a:spcAft>
                <a:spcPts val="600"/>
              </a:spcAft>
              <a:buClr>
                <a:schemeClr val="tx1"/>
              </a:buClr>
              <a:buFont typeface="Arial" charset="0"/>
              <a:buChar char="•"/>
            </a:pPr>
            <a:r>
              <a:rPr lang="es-ES_tradnl" sz="2400" dirty="0" smtClean="0"/>
              <a:t>Sin </a:t>
            </a:r>
            <a:r>
              <a:rPr lang="es-ES_tradnl" sz="2400" dirty="0"/>
              <a:t>embargo, las necesidades individuales pueden satisfacerse de varias maneras, y tienden a cambiar con la experiencia, la madurez y la etapa de la vida del individuo. </a:t>
            </a:r>
            <a:endParaRPr lang="es-ES_tradnl" sz="2400" dirty="0" smtClean="0"/>
          </a:p>
          <a:p>
            <a:pPr>
              <a:spcBef>
                <a:spcPts val="600"/>
              </a:spcBef>
              <a:spcAft>
                <a:spcPts val="600"/>
              </a:spcAft>
              <a:buClr>
                <a:schemeClr val="tx1"/>
              </a:buClr>
              <a:buFont typeface="Arial" charset="0"/>
              <a:buChar char="•"/>
            </a:pPr>
            <a:r>
              <a:rPr lang="es-ES_tradnl" sz="2400" dirty="0" smtClean="0"/>
              <a:t>Por </a:t>
            </a:r>
            <a:r>
              <a:rPr lang="es-ES_tradnl" sz="2400" dirty="0"/>
              <a:t>ejemplo, la seguridad puede ser menos importante para una persona soltera de 20 años que para una persona casada de 45 años. La seguridad también puede </a:t>
            </a:r>
            <a:r>
              <a:rPr lang="es-ES_tradnl" sz="2400" dirty="0" smtClean="0"/>
              <a:t>ser satisfecha </a:t>
            </a:r>
            <a:r>
              <a:rPr lang="es-ES_tradnl" sz="2400" dirty="0"/>
              <a:t>de diferentes maneras (por ejemplo, un sistema de seguridad social que funciona durante un período </a:t>
            </a:r>
            <a:r>
              <a:rPr lang="es-ES_tradnl" sz="2400" dirty="0" smtClean="0"/>
              <a:t>largo). </a:t>
            </a:r>
          </a:p>
          <a:p>
            <a:pPr>
              <a:spcBef>
                <a:spcPts val="600"/>
              </a:spcBef>
              <a:spcAft>
                <a:spcPts val="600"/>
              </a:spcAft>
              <a:buClr>
                <a:schemeClr val="tx1"/>
              </a:buClr>
              <a:buFont typeface="Arial" charset="0"/>
              <a:buChar char="•"/>
            </a:pPr>
            <a:r>
              <a:rPr lang="es-ES_tradnl" sz="2400" dirty="0" smtClean="0"/>
              <a:t>Al </a:t>
            </a:r>
            <a:r>
              <a:rPr lang="es-ES_tradnl" sz="2400" dirty="0"/>
              <a:t>hacer coincidir los objetivos individuales y organizacionales, necesariamente hay algo de dar y recibir en ambas direcciones, probablemente con el individuo dando más que la </a:t>
            </a:r>
            <a:r>
              <a:rPr lang="es-ES_tradnl" sz="2400" dirty="0" smtClean="0"/>
              <a:t>organización.</a:t>
            </a:r>
            <a:endParaRPr lang="es-ES_tradnl" sz="2400" dirty="0"/>
          </a:p>
        </p:txBody>
      </p:sp>
    </p:spTree>
    <p:extLst>
      <p:ext uri="{BB962C8B-B14F-4D97-AF65-F5344CB8AC3E}">
        <p14:creationId xmlns:p14="http://schemas.microsoft.com/office/powerpoint/2010/main" val="41967379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97</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Introducción</a:t>
            </a:r>
            <a:endParaRPr lang="en-US" sz="4000" dirty="0"/>
          </a:p>
        </p:txBody>
      </p:sp>
      <p:sp>
        <p:nvSpPr>
          <p:cNvPr id="5" name="Marcador de contenido 3"/>
          <p:cNvSpPr txBox="1">
            <a:spLocks/>
          </p:cNvSpPr>
          <p:nvPr/>
        </p:nvSpPr>
        <p:spPr>
          <a:xfrm>
            <a:off x="613800" y="1725282"/>
            <a:ext cx="10972800" cy="39336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Los gerentes pueden lograr la fusión de los objetivos individuales y organizacionales al </a:t>
            </a:r>
            <a:endParaRPr lang="es-ES_tradnl" sz="2400" dirty="0" smtClean="0"/>
          </a:p>
          <a:p>
            <a:pPr marL="0" indent="0">
              <a:spcBef>
                <a:spcPts val="600"/>
              </a:spcBef>
              <a:spcAft>
                <a:spcPts val="600"/>
              </a:spcAft>
              <a:buClr>
                <a:schemeClr val="tx1"/>
              </a:buClr>
              <a:buNone/>
            </a:pPr>
            <a:r>
              <a:rPr lang="es-ES_tradnl" sz="2400" dirty="0" smtClean="0"/>
              <a:t>(</a:t>
            </a:r>
            <a:r>
              <a:rPr lang="es-ES_tradnl" sz="2400" dirty="0"/>
              <a:t>a) seleccionar personas cuyos objetivos personales ya son compatibles con los de la organización, y </a:t>
            </a:r>
            <a:endParaRPr lang="es-ES_tradnl" sz="2400" dirty="0" smtClean="0"/>
          </a:p>
          <a:p>
            <a:pPr marL="0" indent="0">
              <a:spcBef>
                <a:spcPts val="600"/>
              </a:spcBef>
              <a:spcAft>
                <a:spcPts val="600"/>
              </a:spcAft>
              <a:buClr>
                <a:schemeClr val="tx1"/>
              </a:buClr>
              <a:buNone/>
            </a:pPr>
            <a:r>
              <a:rPr lang="es-ES_tradnl" sz="2400" dirty="0" smtClean="0"/>
              <a:t>(</a:t>
            </a:r>
            <a:r>
              <a:rPr lang="es-ES_tradnl" sz="2400" dirty="0"/>
              <a:t>b) utilizar la gestión participativa, que establece objetivos de tal manera que los individuos pueden </a:t>
            </a:r>
            <a:r>
              <a:rPr lang="es-ES_tradnl" sz="2400" dirty="0" smtClean="0"/>
              <a:t>aceptarlos. </a:t>
            </a:r>
          </a:p>
          <a:p>
            <a:pPr>
              <a:spcBef>
                <a:spcPts val="600"/>
              </a:spcBef>
              <a:spcAft>
                <a:spcPts val="600"/>
              </a:spcAft>
              <a:buClr>
                <a:schemeClr val="tx1"/>
              </a:buClr>
              <a:buFont typeface="Arial" charset="0"/>
              <a:buChar char="•"/>
            </a:pPr>
            <a:r>
              <a:rPr lang="es-ES_tradnl" sz="2400" dirty="0" smtClean="0"/>
              <a:t>Algunas </a:t>
            </a:r>
            <a:r>
              <a:rPr lang="es-ES_tradnl" sz="2400" dirty="0"/>
              <a:t>"negociaciones" de tales objetivos son saludables, ya que la organización puede alcanzar sus objetivos por un gran número de caminos. Por ejemplo, las organizaciones comerciales pueden obtener ganancias de muchas maneras, y es más probable que lo hagan si usan objetivos que son compatibles con los objetivos de sus empleados.</a:t>
            </a:r>
          </a:p>
        </p:txBody>
      </p:sp>
    </p:spTree>
    <p:extLst>
      <p:ext uri="{BB962C8B-B14F-4D97-AF65-F5344CB8AC3E}">
        <p14:creationId xmlns:p14="http://schemas.microsoft.com/office/powerpoint/2010/main" val="250971836"/>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98</a:t>
            </a:fld>
            <a:endParaRPr lang="en-US" sz="1600" dirty="0"/>
          </a:p>
        </p:txBody>
      </p:sp>
      <p:sp>
        <p:nvSpPr>
          <p:cNvPr id="6" name="Título 1"/>
          <p:cNvSpPr txBox="1">
            <a:spLocks/>
          </p:cNvSpPr>
          <p:nvPr/>
        </p:nvSpPr>
        <p:spPr>
          <a:xfrm>
            <a:off x="939339" y="569343"/>
            <a:ext cx="10490661" cy="1075607"/>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Introducción</a:t>
            </a:r>
            <a:endParaRPr lang="en-US" sz="4000" dirty="0"/>
          </a:p>
        </p:txBody>
      </p:sp>
      <p:sp>
        <p:nvSpPr>
          <p:cNvPr id="5" name="Marcador de contenido 3"/>
          <p:cNvSpPr txBox="1">
            <a:spLocks/>
          </p:cNvSpPr>
          <p:nvPr/>
        </p:nvSpPr>
        <p:spPr>
          <a:xfrm>
            <a:off x="613800" y="1431986"/>
            <a:ext cx="10816200" cy="371870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Al tratar con el </a:t>
            </a:r>
            <a:r>
              <a:rPr lang="es-ES_tradnl" sz="2400" b="1" dirty="0"/>
              <a:t>diseño del trabajo</a:t>
            </a:r>
            <a:r>
              <a:rPr lang="es-ES_tradnl" sz="2400" dirty="0"/>
              <a:t>, debemos considerar la correspondencia entre la persona y el trabajo con mayor detalle. </a:t>
            </a:r>
            <a:r>
              <a:rPr lang="es-ES_tradnl" sz="2400" dirty="0" smtClean="0"/>
              <a:t>Por </a:t>
            </a:r>
            <a:r>
              <a:rPr lang="es-ES_tradnl" sz="2400" dirty="0"/>
              <a:t>el lado del individuo, tenemos las </a:t>
            </a:r>
            <a:r>
              <a:rPr lang="es-ES_tradnl" sz="2400" i="1" dirty="0"/>
              <a:t>capacidades</a:t>
            </a:r>
            <a:r>
              <a:rPr lang="es-ES_tradnl" sz="2400" dirty="0"/>
              <a:t> y las </a:t>
            </a:r>
            <a:r>
              <a:rPr lang="es-ES_tradnl" sz="2400" i="1" dirty="0"/>
              <a:t>necesidades</a:t>
            </a:r>
            <a:r>
              <a:rPr lang="es-ES_tradnl" sz="2400" dirty="0"/>
              <a:t> de la persona. Por el lado del trabajo, tenemos requisitos que se pueden concebir tanto en términos de </a:t>
            </a:r>
            <a:r>
              <a:rPr lang="es-ES_tradnl" sz="2400" i="1" dirty="0"/>
              <a:t>requisitos de capacidad </a:t>
            </a:r>
            <a:r>
              <a:rPr lang="es-ES_tradnl" sz="2400" dirty="0"/>
              <a:t>como de </a:t>
            </a:r>
            <a:r>
              <a:rPr lang="es-ES_tradnl" sz="2400" i="1" dirty="0"/>
              <a:t>atributos de trabajo</a:t>
            </a:r>
            <a:r>
              <a:rPr lang="es-ES_tradnl" sz="2400" dirty="0"/>
              <a:t> que satisfacen las necesidades. </a:t>
            </a:r>
            <a:endParaRPr lang="es-ES_tradnl" sz="2400" dirty="0" smtClean="0"/>
          </a:p>
          <a:p>
            <a:pPr>
              <a:spcBef>
                <a:spcPts val="600"/>
              </a:spcBef>
              <a:spcAft>
                <a:spcPts val="600"/>
              </a:spcAft>
              <a:buClr>
                <a:schemeClr val="tx1"/>
              </a:buClr>
              <a:buFont typeface="Arial" charset="0"/>
              <a:buChar char="•"/>
            </a:pPr>
            <a:r>
              <a:rPr lang="es-ES_tradnl" sz="2400" dirty="0" smtClean="0"/>
              <a:t>Cuando </a:t>
            </a:r>
            <a:r>
              <a:rPr lang="es-ES_tradnl" sz="2400" dirty="0"/>
              <a:t>existe una buena correspondencia entre los requisitos de capacidad </a:t>
            </a:r>
            <a:r>
              <a:rPr lang="es-ES_tradnl" sz="2400" dirty="0" smtClean="0"/>
              <a:t>requerida del </a:t>
            </a:r>
            <a:r>
              <a:rPr lang="es-ES_tradnl" sz="2400" dirty="0"/>
              <a:t>trabajo y la capacidad del individuo, es más probable que el individuo sea </a:t>
            </a:r>
            <a:r>
              <a:rPr lang="es-ES_tradnl" sz="2400" dirty="0" smtClean="0"/>
              <a:t>satisfactorio, y es </a:t>
            </a:r>
            <a:r>
              <a:rPr lang="es-ES_tradnl" sz="2400" dirty="0"/>
              <a:t>más probable que el individuo sea promovido y logre sus objetivos dentro de la organización. </a:t>
            </a:r>
            <a:endParaRPr lang="es-ES_tradnl" sz="2400" dirty="0" smtClean="0"/>
          </a:p>
          <a:p>
            <a:pPr>
              <a:spcBef>
                <a:spcPts val="600"/>
              </a:spcBef>
              <a:spcAft>
                <a:spcPts val="600"/>
              </a:spcAft>
              <a:buClr>
                <a:schemeClr val="tx1"/>
              </a:buClr>
              <a:buFont typeface="Arial" charset="0"/>
              <a:buChar char="•"/>
            </a:pPr>
            <a:r>
              <a:rPr lang="es-ES_tradnl" sz="2400" dirty="0" smtClean="0"/>
              <a:t>Cuando </a:t>
            </a:r>
            <a:r>
              <a:rPr lang="es-ES_tradnl" sz="2400" dirty="0"/>
              <a:t>hay una coincidencia entre las necesidades del individuo y </a:t>
            </a:r>
            <a:r>
              <a:rPr lang="es-ES_tradnl" sz="2400" dirty="0" smtClean="0"/>
              <a:t>c</a:t>
            </a:r>
            <a:r>
              <a:rPr lang="es-ES" sz="2400" dirty="0" err="1" smtClean="0"/>
              <a:t>ómo</a:t>
            </a:r>
            <a:r>
              <a:rPr lang="es-ES" sz="2400" dirty="0" smtClean="0"/>
              <a:t> el </a:t>
            </a:r>
            <a:r>
              <a:rPr lang="es-ES_tradnl" sz="2400" dirty="0" smtClean="0"/>
              <a:t>trabajo satisface </a:t>
            </a:r>
            <a:r>
              <a:rPr lang="es-ES_tradnl" sz="2400" dirty="0"/>
              <a:t>esas necesidades, es más probable que el individuo esté satisfecho con la organización, encuentre el trabajo agradable y, como resultado, permanezca en la </a:t>
            </a:r>
            <a:r>
              <a:rPr lang="es-ES_tradnl" sz="2400" dirty="0" smtClean="0"/>
              <a:t>organización. Es probable </a:t>
            </a:r>
            <a:r>
              <a:rPr lang="es-ES_tradnl" sz="2400" dirty="0"/>
              <a:t>que el bajo ausentismo se asocie con tal satisfacción.</a:t>
            </a:r>
          </a:p>
        </p:txBody>
      </p:sp>
    </p:spTree>
    <p:extLst>
      <p:ext uri="{BB962C8B-B14F-4D97-AF65-F5344CB8AC3E}">
        <p14:creationId xmlns:p14="http://schemas.microsoft.com/office/powerpoint/2010/main" val="1092654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99</a:t>
            </a:fld>
            <a:endParaRPr lang="en-US" sz="1600" dirty="0"/>
          </a:p>
        </p:txBody>
      </p:sp>
      <p:sp>
        <p:nvSpPr>
          <p:cNvPr id="6" name="Título 1"/>
          <p:cNvSpPr txBox="1">
            <a:spLocks/>
          </p:cNvSpPr>
          <p:nvPr/>
        </p:nvSpPr>
        <p:spPr>
          <a:xfrm>
            <a:off x="939339" y="690114"/>
            <a:ext cx="10490661" cy="9548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Introducción</a:t>
            </a:r>
            <a:endParaRPr lang="en-US" sz="4000" dirty="0"/>
          </a:p>
        </p:txBody>
      </p:sp>
      <p:sp>
        <p:nvSpPr>
          <p:cNvPr id="5" name="Marcador de contenido 3"/>
          <p:cNvSpPr txBox="1">
            <a:spLocks/>
          </p:cNvSpPr>
          <p:nvPr/>
        </p:nvSpPr>
        <p:spPr>
          <a:xfrm>
            <a:off x="613800" y="1599123"/>
            <a:ext cx="10972800" cy="33563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s-ES_tradnl" sz="2400" dirty="0"/>
              <a:t>Los trabajos deben diseñarse para que las personas puedan definir las funciones. Es un error pensar en términos de la estructura burocrática tradicional, en la que la organización escribe la descripción del trabajo. </a:t>
            </a:r>
            <a:endParaRPr lang="es-ES_tradnl" sz="2400" dirty="0" smtClean="0"/>
          </a:p>
          <a:p>
            <a:pPr>
              <a:spcBef>
                <a:spcPts val="600"/>
              </a:spcBef>
              <a:spcAft>
                <a:spcPts val="600"/>
              </a:spcAft>
              <a:buClr>
                <a:schemeClr val="tx1"/>
              </a:buClr>
              <a:buFont typeface="Arial" charset="0"/>
              <a:buChar char="•"/>
            </a:pPr>
            <a:r>
              <a:rPr lang="es-ES_tradnl" sz="2400" dirty="0" smtClean="0"/>
              <a:t>Aquellos </a:t>
            </a:r>
            <a:r>
              <a:rPr lang="es-ES_tradnl" sz="2400" dirty="0"/>
              <a:t>que son miembros de un equipo deben escribir su propia descripción de trabajo, y el equipo debe hacer parte del trabajo de definición. Por supuesto, el líder del equipo tiene que proporcionar algunas pautas y garantizar que los trabajos que se definen sean coherentes con los objetivos corporativos. Pero los detalles pueden dejarse en gran parte a los titulares </a:t>
            </a:r>
            <a:r>
              <a:rPr lang="es-ES_tradnl" sz="2400" dirty="0" smtClean="0"/>
              <a:t>del puesto </a:t>
            </a:r>
            <a:r>
              <a:rPr lang="es-ES_tradnl" sz="2400" dirty="0"/>
              <a:t>de trabajo. </a:t>
            </a:r>
            <a:endParaRPr lang="es-ES_tradnl" sz="2400" dirty="0" smtClean="0"/>
          </a:p>
          <a:p>
            <a:pPr>
              <a:spcBef>
                <a:spcPts val="600"/>
              </a:spcBef>
              <a:spcAft>
                <a:spcPts val="600"/>
              </a:spcAft>
              <a:buClr>
                <a:schemeClr val="tx1"/>
              </a:buClr>
              <a:buFont typeface="Arial" charset="0"/>
              <a:buChar char="•"/>
            </a:pPr>
            <a:r>
              <a:rPr lang="es-ES_tradnl" sz="2400" dirty="0" smtClean="0"/>
              <a:t>Una </a:t>
            </a:r>
            <a:r>
              <a:rPr lang="es-ES_tradnl" sz="2400" dirty="0"/>
              <a:t>vez que un científico </a:t>
            </a:r>
            <a:r>
              <a:rPr lang="es-ES_tradnl" sz="2400" dirty="0" smtClean="0"/>
              <a:t>recibe </a:t>
            </a:r>
            <a:r>
              <a:rPr lang="es-ES_tradnl" sz="2400" dirty="0"/>
              <a:t>un objetivo amplio compatible con los objetivos de la organización, </a:t>
            </a:r>
            <a:r>
              <a:rPr lang="es-ES" sz="2400" dirty="0" smtClean="0"/>
              <a:t>él </a:t>
            </a:r>
            <a:r>
              <a:rPr lang="es-ES_tradnl" sz="2400" dirty="0" smtClean="0"/>
              <a:t>puede </a:t>
            </a:r>
            <a:r>
              <a:rPr lang="es-ES_tradnl" sz="2400" dirty="0"/>
              <a:t>realizar muchos </a:t>
            </a:r>
            <a:r>
              <a:rPr lang="es-ES_tradnl" sz="2400" dirty="0" smtClean="0"/>
              <a:t>diseños de su trabajo. Hay organizaciones que permiten </a:t>
            </a:r>
            <a:r>
              <a:rPr lang="es-ES_tradnl" sz="2400" dirty="0"/>
              <a:t>que los titulares de puestos de trabajo desarrollen definiciones </a:t>
            </a:r>
            <a:r>
              <a:rPr lang="es-ES_tradnl" sz="2400" dirty="0" smtClean="0"/>
              <a:t>del trabajo </a:t>
            </a:r>
            <a:r>
              <a:rPr lang="es-ES_tradnl" sz="2400" dirty="0"/>
              <a:t>y </a:t>
            </a:r>
            <a:r>
              <a:rPr lang="es-ES_tradnl" sz="2400" dirty="0" smtClean="0"/>
              <a:t>permiten </a:t>
            </a:r>
            <a:r>
              <a:rPr lang="es-ES_tradnl" sz="2400" dirty="0"/>
              <a:t>que el equipo de investigación defina los empleos de sus miembros. </a:t>
            </a:r>
          </a:p>
        </p:txBody>
      </p:sp>
    </p:spTree>
    <p:extLst>
      <p:ext uri="{BB962C8B-B14F-4D97-AF65-F5344CB8AC3E}">
        <p14:creationId xmlns:p14="http://schemas.microsoft.com/office/powerpoint/2010/main" val="89219960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35495</TotalTime>
  <Words>14228</Words>
  <Application>Microsoft Macintosh PowerPoint</Application>
  <PresentationFormat>Panorámica</PresentationFormat>
  <Paragraphs>1124</Paragraphs>
  <Slides>117</Slides>
  <Notes>99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117</vt:i4>
      </vt:variant>
    </vt:vector>
  </HeadingPairs>
  <TitlesOfParts>
    <vt:vector size="123" baseType="lpstr">
      <vt:lpstr>Calibri</vt:lpstr>
      <vt:lpstr>Calibri Light</vt:lpstr>
      <vt:lpstr>Mangal</vt:lpstr>
      <vt:lpstr>Wingdings</vt:lpstr>
      <vt:lpstr>Arial</vt:lpstr>
      <vt:lpstr>Retrospección</vt:lpstr>
      <vt:lpstr>Presentación de PowerPoint</vt:lpstr>
      <vt:lpstr>Un poco sobre mi background</vt:lpstr>
      <vt:lpstr>Presentación de PowerPoint</vt:lpstr>
      <vt:lpstr>Presentación de PowerPoint</vt:lpstr>
      <vt:lpstr>Presentación de PowerPoint</vt:lpstr>
      <vt:lpstr>Evaluación</vt:lpstr>
      <vt:lpstr>El lado práctico de la Investigación</vt:lpstr>
      <vt:lpstr>Proyecto final</vt:lpstr>
      <vt:lpstr>Indicaciones Generales</vt:lpstr>
      <vt:lpstr>Bibliografía</vt:lpstr>
      <vt:lpstr>Presentación de PowerPoint</vt:lpstr>
      <vt:lpstr>Presentación de PowerPoint</vt:lpstr>
      <vt:lpstr>Organizaciones de I + D  y categorías de investigación</vt:lpstr>
      <vt:lpstr>Introducción</vt:lpstr>
      <vt:lpstr>Introducción</vt:lpstr>
      <vt:lpstr>Introducción</vt:lpstr>
      <vt:lpstr>UNA PERSPECTIVA SOBRE LA GESTIÓN DE I + D</vt:lpstr>
      <vt:lpstr>UNA PERSPECTIVA SOBRE LA GESTIÓN DE I + D</vt:lpstr>
      <vt:lpstr>UNA PERSPECTIVA SOBRE LA GESTIÓN DE I + D</vt:lpstr>
      <vt:lpstr>UNA PERSPECTIVA SOBRE LA GESTIÓN DE I + D</vt:lpstr>
      <vt:lpstr>¿QUÉ ES LA INVESTIGACIÓN Y EL DESARROLLO?</vt:lpstr>
      <vt:lpstr>Presentación de PowerPoint</vt:lpstr>
      <vt:lpstr>¿QUÉ ES LA INVESTIGACIÓN Y EL DESARROLLO?</vt:lpstr>
      <vt:lpstr>Presentación de PowerPoint</vt:lpstr>
      <vt:lpstr>Presentación de PowerPoint</vt:lpstr>
      <vt:lpstr>Presentación de PowerPoint</vt:lpstr>
      <vt:lpstr>¿QUÉ INVESTIGAR?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Elementos necesarios para una organización de I + D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Creación de una organización de I + D productiva y eficaz</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Diseño de puestos de trabajo y efectividad organizativa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320</cp:revision>
  <dcterms:created xsi:type="dcterms:W3CDTF">2018-09-05T16:34:01Z</dcterms:created>
  <dcterms:modified xsi:type="dcterms:W3CDTF">2019-05-02T17:54:01Z</dcterms:modified>
</cp:coreProperties>
</file>